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sldIdLst>
    <p:sldId id="911" r:id="rId2"/>
    <p:sldId id="912" r:id="rId3"/>
    <p:sldId id="913" r:id="rId4"/>
    <p:sldId id="915" r:id="rId5"/>
    <p:sldId id="919" r:id="rId6"/>
    <p:sldId id="920" r:id="rId7"/>
    <p:sldId id="921" r:id="rId8"/>
    <p:sldId id="922" r:id="rId9"/>
    <p:sldId id="1007" r:id="rId10"/>
    <p:sldId id="923" r:id="rId11"/>
    <p:sldId id="924" r:id="rId12"/>
    <p:sldId id="1009" r:id="rId13"/>
    <p:sldId id="1011" r:id="rId14"/>
    <p:sldId id="1010" r:id="rId15"/>
    <p:sldId id="1012" r:id="rId16"/>
    <p:sldId id="1013" r:id="rId17"/>
    <p:sldId id="1014" r:id="rId18"/>
    <p:sldId id="1015" r:id="rId19"/>
    <p:sldId id="1016" r:id="rId20"/>
    <p:sldId id="1017" r:id="rId21"/>
    <p:sldId id="1018" r:id="rId22"/>
    <p:sldId id="1019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6600"/>
    <a:srgbClr val="FF9900"/>
    <a:srgbClr val="CEDDEA"/>
    <a:srgbClr val="FFFFCC"/>
    <a:srgbClr val="99CCFF"/>
    <a:srgbClr val="CCFFCC"/>
    <a:srgbClr val="AAD5F8"/>
    <a:srgbClr val="D6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85" d="100"/>
          <a:sy n="85" d="100"/>
        </p:scale>
        <p:origin x="9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F9433-1EE1-465B-B3A5-4D13C466D280}" type="datetimeFigureOut">
              <a:rPr lang="de-DE" smtClean="0"/>
              <a:t>25.01.2018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2ADC-A731-4929-A60D-78F94BA2E2F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273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06C75BF-24F7-4CE9-911B-1E8F244D2C16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496" y="5486400"/>
            <a:ext cx="8879904" cy="1326976"/>
          </a:xfrm>
        </p:spPr>
        <p:txBody>
          <a:bodyPr/>
          <a:lstStyle>
            <a:lvl1pPr marL="0" indent="0" algn="ctr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dirty="0" smtClean="0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>
            <a:off x="62860" y="4618724"/>
            <a:ext cx="9018282" cy="78455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648200"/>
            <a:ext cx="8735888" cy="685800"/>
          </a:xfrm>
        </p:spPr>
        <p:txBody>
          <a:bodyPr anchor="ctr"/>
          <a:lstStyle>
            <a:lvl1pPr algn="ctr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066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6C30-5E6C-4314-A33D-7FD9379D6ED6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102A14-50D3-4E62-9342-578F9204854C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9A1D-05E4-4AB4-895C-6D49E6F285BC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4468-86B2-48DC-8220-E76D0F0823FC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14DD3B-82D1-4965-B80E-B8AA6AF9AF55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8DF2C4-01E6-410D-BBF1-19FBEC0F69CE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870-EA44-44F9-A0A7-4C184AE2D3CA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16A4-1834-45D9-B754-933C868288AE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520B-DE8E-4858-A57A-CDCDC4F5F5AC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25C9D44-D5EF-4B52-8B97-9E75DF78FCF5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F4C954C6-D6FB-47FA-843A-2CC41ED80223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8B0CB7-E146-4F50-9A83-308D054E5061}" type="datetime1">
              <a:rPr lang="de-DE" smtClean="0"/>
              <a:t>25.01.2018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6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arning-freiburg.de/" TargetMode="External"/><Relationship Id="rId2" Type="http://schemas.openxmlformats.org/officeDocument/2006/relationships/hyperlink" Target="mailto:klaus_messner@web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6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08558" cy="3134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de-DE" sz="4000" dirty="0" smtClean="0"/>
          </a:p>
          <a:p>
            <a:pPr marL="0" indent="0" algn="ctr">
              <a:buNone/>
            </a:pPr>
            <a:r>
              <a:rPr lang="de-DE" sz="3200" dirty="0" smtClean="0"/>
              <a:t>Natürliches </a:t>
            </a:r>
            <a:r>
              <a:rPr lang="de-DE" sz="3200" dirty="0"/>
              <a:t>Wachstum</a:t>
            </a:r>
          </a:p>
          <a:p>
            <a:pPr marL="0" indent="0" algn="ctr">
              <a:buNone/>
            </a:pPr>
            <a:r>
              <a:rPr lang="de-DE" sz="3200" dirty="0"/>
              <a:t>Größenbeschränktes </a:t>
            </a:r>
            <a:r>
              <a:rPr lang="de-DE" sz="3200" dirty="0" smtClean="0"/>
              <a:t>Wachstum</a:t>
            </a:r>
          </a:p>
          <a:p>
            <a:pPr marL="0" indent="0" algn="ctr">
              <a:buNone/>
            </a:pPr>
            <a:r>
              <a:rPr lang="de-DE" sz="3200" dirty="0" smtClean="0"/>
              <a:t>Logistisches Wachstum</a:t>
            </a:r>
          </a:p>
          <a:p>
            <a:pPr marL="0" indent="0" algn="ctr">
              <a:buNone/>
            </a:pPr>
            <a:r>
              <a:rPr lang="de-DE" sz="3200" dirty="0" smtClean="0"/>
              <a:t>Differenzialgleichungen</a:t>
            </a:r>
            <a:endParaRPr lang="de-DE" sz="3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Wachstumsprozesse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55137" y="6492366"/>
            <a:ext cx="8425021" cy="279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dirty="0">
                <a:ea typeface="MS Gothic" pitchFamily="2"/>
                <a:cs typeface="Tahoma" pitchFamily="2"/>
                <a:hlinkClick r:id="rId2"/>
              </a:rPr>
              <a:t>klaus_messner@web.de</a:t>
            </a:r>
            <a:r>
              <a:rPr lang="de-DE" dirty="0">
                <a:ea typeface="MS Gothic" pitchFamily="2"/>
                <a:cs typeface="Tahoma" pitchFamily="2"/>
              </a:rPr>
              <a:t>		</a:t>
            </a:r>
            <a:r>
              <a:rPr lang="de-DE" dirty="0" smtClean="0">
                <a:ea typeface="MS Gothic" pitchFamily="2"/>
                <a:cs typeface="Tahoma" pitchFamily="2"/>
              </a:rPr>
              <a:t>	</a:t>
            </a:r>
            <a:r>
              <a:rPr lang="de-DE" dirty="0">
                <a:ea typeface="MS Gothic" pitchFamily="2"/>
                <a:cs typeface="Tahoma" pitchFamily="2"/>
              </a:rPr>
              <a:t>	</a:t>
            </a:r>
            <a:r>
              <a:rPr lang="de-DE" dirty="0" smtClean="0">
                <a:ea typeface="MS Gothic" pitchFamily="2"/>
                <a:cs typeface="Tahoma" pitchFamily="2"/>
              </a:rPr>
              <a:t>      </a:t>
            </a:r>
            <a:r>
              <a:rPr lang="de-DE" dirty="0" smtClean="0">
                <a:ea typeface="MS Gothic" pitchFamily="2"/>
                <a:cs typeface="Tahoma" pitchFamily="2"/>
                <a:hlinkClick r:id="rId3"/>
              </a:rPr>
              <a:t>www.elearning-freiburg.de</a:t>
            </a:r>
            <a:endParaRPr lang="de-DE" dirty="0">
              <a:ea typeface="MS Gothic" pitchFamily="2"/>
              <a:cs typeface="Tahoma" pitchFamily="2"/>
              <a:hlinkClick r:id="rId3"/>
            </a:endParaRPr>
          </a:p>
        </p:txBody>
      </p:sp>
      <p:sp>
        <p:nvSpPr>
          <p:cNvPr id="6" name="Gerade Verbindung 5"/>
          <p:cNvSpPr/>
          <p:nvPr/>
        </p:nvSpPr>
        <p:spPr>
          <a:xfrm>
            <a:off x="163276" y="6433734"/>
            <a:ext cx="8816882" cy="0"/>
          </a:xfrm>
          <a:prstGeom prst="line">
            <a:avLst/>
          </a:prstGeom>
          <a:noFill/>
          <a:ln w="0">
            <a:solidFill>
              <a:srgbClr val="808080"/>
            </a:solidFill>
            <a:prstDash val="solid"/>
          </a:ln>
        </p:spPr>
        <p:txBody>
          <a:bodyPr vert="horz" lIns="81631" tIns="40816" rIns="81631" bIns="40816" anchor="ctr" anchorCtr="1" compatLnSpc="0"/>
          <a:lstStyle/>
          <a:p>
            <a:pPr hangingPunct="0"/>
            <a:endParaRPr lang="de-DE" dirty="0">
              <a:latin typeface="Albany" pitchFamily="18"/>
              <a:ea typeface="Andale Sans UI" pitchFamily="2"/>
              <a:cs typeface="Tahoma" pitchFamily="2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3564" y="6516686"/>
            <a:ext cx="276589" cy="276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erader Verbinder 8"/>
          <p:cNvCxnSpPr/>
          <p:nvPr/>
        </p:nvCxnSpPr>
        <p:spPr>
          <a:xfrm>
            <a:off x="2843808" y="4929879"/>
            <a:ext cx="482453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ClrTx/>
                  <a:buSzPct val="100000"/>
                  <a:buFont typeface="+mj-lt"/>
                  <a:buAutoNum type="arabicPeriod"/>
                </a:pP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𝑎</m:t>
                    </m:r>
                    <m:r>
                      <a:rPr lang="de-DE" sz="2400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>
                            <a:latin typeface="Cambria Math"/>
                          </a:rPr>
                          <m:t>2,3</m:t>
                        </m:r>
                      </m:num>
                      <m:den>
                        <m:r>
                          <a:rPr lang="de-DE" sz="240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de-DE" sz="2400">
                        <a:latin typeface="Cambria Math"/>
                      </a:rPr>
                      <m:t>=0,977⇒</m:t>
                    </m:r>
                    <m:r>
                      <a:rPr lang="de-DE" sz="2400" i="1">
                        <a:latin typeface="Cambria Math"/>
                      </a:rPr>
                      <m:t>𝑘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ln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≈−0,0233</m:t>
                    </m:r>
                  </m:oMath>
                </a14:m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 smtClean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de-DE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de-DE" sz="2400">
                            <a:latin typeface="Cambria Math"/>
                          </a:rPr>
                          <m:t>ln</m:t>
                        </m:r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>
                                <a:latin typeface="Cambria Math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de-DE" sz="2400">
                            <a:latin typeface="Cambria Math"/>
                          </a:rPr>
                          <m:t>−0,0233</m:t>
                        </m:r>
                      </m:den>
                    </m:f>
                    <m:r>
                      <a:rPr lang="de-DE" sz="2400">
                        <a:latin typeface="Cambria Math"/>
                      </a:rPr>
                      <m:t>≈29,78</m:t>
                    </m:r>
                  </m:oMath>
                </a14:m>
                <a:r>
                  <a:rPr lang="de-DE" sz="2400" dirty="0" smtClean="0"/>
                  <a:t> </a:t>
                </a:r>
                <a:endParaRPr lang="de-DE" sz="2400" dirty="0"/>
              </a:p>
              <a:p>
                <a:pPr marL="514350" lvl="0" indent="-514350">
                  <a:buClrTx/>
                  <a:buSzPct val="100000"/>
                  <a:buFont typeface="+mj-lt"/>
                  <a:buAutoNum type="arabicPeriod"/>
                </a:pPr>
                <a:r>
                  <a:rPr lang="de-DE" sz="2400" dirty="0"/>
                  <a:t>Hier gilt es zwei Hürden zu überwinden! </a:t>
                </a:r>
                <a:br>
                  <a:rPr lang="de-DE" sz="2400" dirty="0"/>
                </a:br>
                <a:r>
                  <a:rPr lang="de-DE" sz="2400" dirty="0"/>
                  <a:t>Erstens fehlt scheinbar die Angabe eine </a:t>
                </a:r>
                <a:r>
                  <a:rPr lang="de-DE" sz="2400" dirty="0" smtClean="0"/>
                  <a:t>Anfangsbestands</a:t>
                </a:r>
                <a:r>
                  <a:rPr lang="de-DE" sz="2400" dirty="0"/>
                  <a:t>. Zweitens rechnet die Wachstumsformel mit </a:t>
                </a:r>
                <a:r>
                  <a:rPr lang="de-DE" sz="2400" dirty="0" smtClean="0"/>
                  <a:t>Beständen </a:t>
                </a:r>
                <a:r>
                  <a:rPr lang="de-DE" sz="2400" dirty="0"/>
                  <a:t>und nicht mit bereits zerfallenem Material</a:t>
                </a:r>
                <a:r>
                  <a:rPr lang="de-DE" sz="2400" dirty="0" smtClean="0"/>
                  <a:t>! </a:t>
                </a:r>
                <a:br>
                  <a:rPr lang="de-DE" sz="2400" dirty="0" smtClean="0"/>
                </a:br>
                <a:r>
                  <a:rPr lang="de-DE" sz="800" dirty="0" smtClean="0"/>
                  <a:t/>
                </a:r>
                <a:br>
                  <a:rPr lang="de-DE" sz="800" dirty="0" smtClean="0"/>
                </a:br>
                <a:r>
                  <a:rPr lang="de-DE" sz="2400" dirty="0"/>
                  <a:t>Wenn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/>
                      </a:rPr>
                      <m:t>90%</m:t>
                    </m:r>
                  </m:oMath>
                </a14:m>
                <a:r>
                  <a:rPr lang="de-DE" sz="2400" dirty="0"/>
                  <a:t> (des Anfangsbestands) zerfallen sein sollen, </a:t>
                </a:r>
                <a:r>
                  <a:rPr lang="de-DE" sz="2400" dirty="0">
                    <a:latin typeface="TW Cen MT"/>
                  </a:rPr>
                  <a:t>d</a:t>
                </a:r>
                <a:r>
                  <a:rPr lang="de-DE" sz="2400" dirty="0"/>
                  <a:t>ann bleiben noch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/>
                      </a:rPr>
                      <m:t>10%</m:t>
                    </m:r>
                  </m:oMath>
                </a14:m>
                <a:r>
                  <a:rPr lang="de-DE" sz="2400" dirty="0"/>
                  <a:t> nicht zerfallenes Material übrig (gerechnet wird mit Beständen).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97" r="-1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rade Verbindung 4"/>
          <p:cNvSpPr/>
          <p:nvPr/>
        </p:nvSpPr>
        <p:spPr>
          <a:xfrm flipV="1">
            <a:off x="5931386" y="2708920"/>
            <a:ext cx="1160894" cy="0"/>
          </a:xfrm>
          <a:prstGeom prst="line">
            <a:avLst/>
          </a:prstGeom>
          <a:noFill/>
          <a:ln w="28575">
            <a:solidFill>
              <a:srgbClr val="FF6633"/>
            </a:solidFill>
            <a:prstDash val="solid"/>
          </a:ln>
        </p:spPr>
        <p:txBody>
          <a:bodyPr vert="horz" lIns="107989" tIns="62993" rIns="107989" bIns="62993" anchor="ctr" anchorCtr="1" compatLnSpc="0"/>
          <a:lstStyle/>
          <a:p>
            <a:pPr hangingPunct="0"/>
            <a:endParaRPr lang="de-DE">
              <a:latin typeface="Albany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Gerade Verbindung 5"/>
          <p:cNvSpPr/>
          <p:nvPr/>
        </p:nvSpPr>
        <p:spPr>
          <a:xfrm flipV="1">
            <a:off x="4211960" y="2708920"/>
            <a:ext cx="406886" cy="0"/>
          </a:xfrm>
          <a:prstGeom prst="line">
            <a:avLst/>
          </a:prstGeom>
          <a:noFill/>
          <a:ln w="28575">
            <a:solidFill>
              <a:srgbClr val="FF6633"/>
            </a:solidFill>
            <a:prstDash val="solid"/>
          </a:ln>
        </p:spPr>
        <p:txBody>
          <a:bodyPr vert="horz" lIns="107989" tIns="62993" rIns="107989" bIns="62993" anchor="ctr" anchorCtr="1" compatLnSpc="0"/>
          <a:lstStyle/>
          <a:p>
            <a:pPr hangingPunct="0"/>
            <a:endParaRPr lang="de-DE">
              <a:latin typeface="Albany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683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r>
                  <a:rPr lang="de-DE" sz="2400" dirty="0" smtClean="0"/>
                  <a:t>Das </a:t>
                </a:r>
                <a:r>
                  <a:rPr lang="de-DE" sz="2400" dirty="0"/>
                  <a:t>liefert den Ansatz: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/>
                      </a:rPr>
                      <m:t>0,1</m:t>
                    </m:r>
                    <m:r>
                      <a:rPr lang="de-DE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a:rPr lang="de-DE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2400">
                            <a:latin typeface="Cambria Math"/>
                          </a:rPr>
                          <m:t>−0,0233</m:t>
                        </m:r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sz="2400" dirty="0" smtClean="0"/>
                  <a:t>. </a:t>
                </a:r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r>
                  <a:rPr lang="de-DE" sz="2400" dirty="0" smtClean="0"/>
                  <a:t>Nun </a:t>
                </a:r>
                <a:r>
                  <a:rPr lang="de-DE" sz="2400" dirty="0"/>
                  <a:t>kürze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𝑓</m:t>
                    </m:r>
                    <m:r>
                      <a:rPr lang="de-DE" sz="2400" i="1" dirty="0" smtClean="0">
                        <a:latin typeface="Cambria Math"/>
                      </a:rPr>
                      <m:t>(0)</m:t>
                    </m:r>
                  </m:oMath>
                </a14:m>
                <a:r>
                  <a:rPr lang="de-DE" sz="2400" dirty="0"/>
                  <a:t>:</a:t>
                </a:r>
              </a:p>
              <a:p>
                <a:pPr marL="457200" indent="-457200">
                  <a:spcAft>
                    <a:spcPts val="0"/>
                  </a:spcAft>
                  <a:buSzPct val="100000"/>
                  <a:buFont typeface="Arial" pitchFamily="34" charset="0"/>
                  <a:buChar char="•"/>
                </a:pPr>
                <a:endParaRPr lang="de-DE" sz="2400" dirty="0"/>
              </a:p>
              <a:p>
                <a:pPr marL="457200" indent="-457200">
                  <a:spcAft>
                    <a:spcPts val="0"/>
                  </a:spcAft>
                  <a:buSzPct val="100000"/>
                  <a:buFont typeface="Arial" pitchFamily="34" charset="0"/>
                  <a:buChar char="•"/>
                </a:pPr>
                <a:endParaRPr lang="de-DE" sz="2400" dirty="0"/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endParaRPr lang="de-DE" sz="2400" dirty="0"/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endParaRPr lang="de-DE" sz="2400" dirty="0" smtClean="0"/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r>
                  <a:rPr lang="de-DE" sz="2400" dirty="0" smtClean="0"/>
                  <a:t>Nach </a:t>
                </a:r>
                <a:r>
                  <a:rPr lang="de-DE" sz="2400" dirty="0"/>
                  <a:t>etwa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99</m:t>
                    </m:r>
                  </m:oMath>
                </a14:m>
                <a:r>
                  <a:rPr lang="de-DE" sz="2400" dirty="0"/>
                  <a:t> Jahren sind mindestens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90%</m:t>
                    </m:r>
                  </m:oMath>
                </a14:m>
                <a:r>
                  <a:rPr lang="de-DE" sz="2400" dirty="0"/>
                  <a:t> des Materials zerfallen. </a:t>
                </a:r>
                <a:endParaRPr lang="de-DE" sz="2400" dirty="0" smtClean="0"/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r>
                  <a:rPr lang="de-DE" sz="2400" dirty="0" smtClean="0"/>
                  <a:t>Sie </a:t>
                </a:r>
                <a:r>
                  <a:rPr lang="de-DE" sz="2400" dirty="0"/>
                  <a:t>sehen: Den </a:t>
                </a:r>
                <a:r>
                  <a:rPr lang="de-DE" sz="2400" dirty="0" smtClean="0"/>
                  <a:t>Anfangsbestand </a:t>
                </a:r>
                <a:r>
                  <a:rPr lang="de-DE" sz="2400" dirty="0"/>
                  <a:t>haben wir gar nicht gebraucht</a:t>
                </a:r>
                <a:r>
                  <a:rPr lang="de-DE" sz="2400" dirty="0" smtClean="0"/>
                  <a:t>!</a:t>
                </a:r>
                <a:endParaRPr lang="de-DE" sz="2400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97" t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2969595" y="2568030"/>
                <a:ext cx="22102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</a:rPr>
                        <m:t>0,1=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2400">
                              <a:latin typeface="Cambria Math"/>
                            </a:rPr>
                            <m:t>−0,0233</m:t>
                          </m:r>
                          <m:r>
                            <a:rPr lang="de-DE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sz="2400" dirty="0">
                  <a:latin typeface="Albany" pitchFamily="18"/>
                </a:endParaRPr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95" y="2568030"/>
                <a:ext cx="221028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123728" y="2953277"/>
                <a:ext cx="28451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</a:rPr>
                        <m:t>−0,0233</m:t>
                      </m:r>
                      <m:r>
                        <a:rPr lang="de-DE" sz="2400" i="1">
                          <a:latin typeface="Cambria Math"/>
                        </a:rPr>
                        <m:t>𝑡</m:t>
                      </m:r>
                      <m:r>
                        <a:rPr lang="de-DE" sz="24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>
                          <a:latin typeface="Cambria Math"/>
                        </a:rPr>
                        <m:t>ln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de-DE" sz="2400" dirty="0">
                  <a:latin typeface="Albany" pitchFamily="18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953277"/>
                <a:ext cx="284513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5280240" y="2564904"/>
                <a:ext cx="6917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</a:rPr>
                        <m:t>∣</m:t>
                      </m:r>
                      <m:r>
                        <m:rPr>
                          <m:sty m:val="p"/>
                        </m:rPr>
                        <a:rPr lang="de-DE" sz="2400">
                          <a:latin typeface="Cambria Math"/>
                        </a:rPr>
                        <m:t>ln</m:t>
                      </m:r>
                    </m:oMath>
                  </m:oMathPara>
                </a14:m>
                <a:endParaRPr lang="de-DE" sz="2400" dirty="0">
                  <a:latin typeface="Albany" pitchFamily="18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40" y="2564904"/>
                <a:ext cx="69172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5272258" y="2953106"/>
                <a:ext cx="16257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>
                          <a:latin typeface="Cambria Math"/>
                        </a:rPr>
                        <m:t>∣:−0,0233</m:t>
                      </m:r>
                    </m:oMath>
                  </m:oMathPara>
                </a14:m>
                <a:endParaRPr lang="de-DE" sz="2400" dirty="0">
                  <a:latin typeface="Albany" pitchFamily="18"/>
                </a:endParaRP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258" y="2953106"/>
                <a:ext cx="162576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3176670" y="3424819"/>
                <a:ext cx="3071610" cy="785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/>
                        </a:rPr>
                        <m:t>𝑡</m:t>
                      </m:r>
                      <m:r>
                        <a:rPr lang="de-DE" sz="22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2200">
                              <a:latin typeface="Cambria Math"/>
                            </a:rPr>
                            <m:t>ln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num>
                        <m:den>
                          <m:r>
                            <a:rPr lang="de-DE" sz="2200">
                              <a:latin typeface="Cambria Math"/>
                            </a:rPr>
                            <m:t>−0,0233</m:t>
                          </m:r>
                        </m:den>
                      </m:f>
                      <m:r>
                        <a:rPr lang="de-DE" sz="2200">
                          <a:latin typeface="Cambria Math"/>
                        </a:rPr>
                        <m:t>≈98,82</m:t>
                      </m:r>
                    </m:oMath>
                  </m:oMathPara>
                </a14:m>
                <a:endParaRPr lang="de-DE" sz="2200" dirty="0">
                  <a:latin typeface="Albany" pitchFamily="18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70" y="3424819"/>
                <a:ext cx="3071610" cy="7852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erade Verbindung 9"/>
          <p:cNvSpPr/>
          <p:nvPr/>
        </p:nvSpPr>
        <p:spPr>
          <a:xfrm flipV="1">
            <a:off x="2086438" y="4742900"/>
            <a:ext cx="1263205" cy="0"/>
          </a:xfrm>
          <a:prstGeom prst="line">
            <a:avLst/>
          </a:prstGeom>
          <a:noFill/>
          <a:ln w="28575">
            <a:solidFill>
              <a:srgbClr val="FF6633"/>
            </a:solidFill>
            <a:prstDash val="solid"/>
          </a:ln>
        </p:spPr>
        <p:txBody>
          <a:bodyPr vert="horz" lIns="107989" tIns="62993" rIns="107989" bIns="62993" anchor="ctr" anchorCtr="1" compatLnSpc="0"/>
          <a:lstStyle/>
          <a:p>
            <a:pPr hangingPunct="0"/>
            <a:endParaRPr lang="de-DE">
              <a:latin typeface="Albany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073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Radioaktives Jod 131 hat einen Zerfallsfaktor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=0,917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>Die Zeit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wird in Tagen gemessen, die Mengen in Gramm</a:t>
                </a:r>
                <a:r>
                  <a:rPr lang="de-DE" sz="2200" dirty="0" smtClean="0"/>
                  <a:t>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Bestimmen </a:t>
                </a:r>
                <a:r>
                  <a:rPr lang="de-DE" sz="2200" dirty="0"/>
                  <a:t>Sie das </a:t>
                </a:r>
                <a:r>
                  <a:rPr lang="de-DE" sz="2200" dirty="0" smtClean="0"/>
                  <a:t>Zerfallsgesetz </a:t>
                </a:r>
                <a:r>
                  <a:rPr lang="de-DE" sz="2200" dirty="0"/>
                  <a:t>für eine anfängliche Menge Jod von 10g.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Bestimmen Sie die Halbwertszeit.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Eine Probe enthält zu Beobachtungsbeginn 8g Jod.</a:t>
                </a:r>
                <a:br>
                  <a:rPr lang="de-DE" sz="2200" dirty="0"/>
                </a:br>
                <a:r>
                  <a:rPr lang="de-DE" sz="2200" dirty="0"/>
                  <a:t>Wie viel ist davon nach 16 Tagen noch vorhanden? 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047" t="-9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Aufgabe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AutoNum type="alphaLcParenR"/>
                </a:pPr>
                <a:r>
                  <a:rPr lang="de-DE" sz="2200" dirty="0" smtClean="0"/>
                  <a:t>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200" i="1" dirty="0" err="1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de-DE" sz="2200" i="1" dirty="0" err="1">
                        <a:latin typeface="Cambria Math" panose="02040503050406030204" pitchFamily="18" charset="0"/>
                      </a:rPr>
                      <m:t>ln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⁡(0,917)≈−0,08665</m:t>
                    </m:r>
                  </m:oMath>
                </a14:m>
                <a:r>
                  <a:rPr lang="de-DE" sz="2200" dirty="0"/>
                  <a:t> folgt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sz="2200" i="1" dirty="0" err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−0,08665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Das Wachstumsgesetz </a:t>
                </a:r>
                <a:r>
                  <a:rPr lang="de-DE" sz="2200" dirty="0" smtClean="0"/>
                  <a:t>lautet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)=10</m:t>
                    </m:r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−0,08665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sz="2200" dirty="0" smtClean="0"/>
                  <a:t>. </a:t>
                </a:r>
                <a:br>
                  <a:rPr lang="de-DE" sz="2200" dirty="0" smtClean="0"/>
                </a:br>
                <a:endParaRPr lang="de-DE" sz="2200" dirty="0" smtClean="0"/>
              </a:p>
              <a:p>
                <a:pPr marL="457200" indent="-457200">
                  <a:buClrTx/>
                  <a:buSzPct val="100000"/>
                  <a:buAutoNum type="alphaLcParenR"/>
                </a:pPr>
                <a:r>
                  <a:rPr lang="de-DE" sz="2200" dirty="0" smtClean="0"/>
                  <a:t>Die </a:t>
                </a:r>
                <a:r>
                  <a:rPr lang="de-DE" sz="2200" dirty="0"/>
                  <a:t>Halbwertszeit ist gegeben durch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200" i="0" dirty="0" err="1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200" i="0" dirty="0" err="1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−0,08665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≈8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Jod 131 hat eine Halbwertszeit von etwa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sz="2200" dirty="0"/>
                  <a:t> Tagen. </a:t>
                </a:r>
                <a:br>
                  <a:rPr lang="de-DE" sz="2200" dirty="0"/>
                </a:b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047" t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7930537" y="116632"/>
                <a:ext cx="11147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=0,917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537" y="116632"/>
                <a:ext cx="111479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erade Verbindung 9"/>
          <p:cNvSpPr/>
          <p:nvPr/>
        </p:nvSpPr>
        <p:spPr>
          <a:xfrm flipV="1">
            <a:off x="5580112" y="3140968"/>
            <a:ext cx="2330025" cy="0"/>
          </a:xfrm>
          <a:prstGeom prst="line">
            <a:avLst/>
          </a:prstGeom>
          <a:noFill/>
          <a:ln w="28575">
            <a:solidFill>
              <a:srgbClr val="FF6633"/>
            </a:solidFill>
            <a:prstDash val="solid"/>
          </a:ln>
        </p:spPr>
        <p:txBody>
          <a:bodyPr vert="horz" lIns="107989" tIns="62993" rIns="107989" bIns="62993" anchor="ctr" anchorCtr="1" compatLnSpc="0"/>
          <a:lstStyle/>
          <a:p>
            <a:pPr hangingPunct="0"/>
            <a:endParaRPr lang="de-DE">
              <a:latin typeface="Albany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Gerade Verbindung 9"/>
          <p:cNvSpPr/>
          <p:nvPr/>
        </p:nvSpPr>
        <p:spPr>
          <a:xfrm flipV="1">
            <a:off x="6948264" y="5373216"/>
            <a:ext cx="961873" cy="0"/>
          </a:xfrm>
          <a:prstGeom prst="line">
            <a:avLst/>
          </a:prstGeom>
          <a:noFill/>
          <a:ln w="28575">
            <a:solidFill>
              <a:srgbClr val="FF6633"/>
            </a:solidFill>
            <a:prstDash val="solid"/>
          </a:ln>
        </p:spPr>
        <p:txBody>
          <a:bodyPr vert="horz" lIns="107989" tIns="62993" rIns="107989" bIns="62993" anchor="ctr" anchorCtr="1" compatLnSpc="0"/>
          <a:lstStyle/>
          <a:p>
            <a:pPr hangingPunct="0"/>
            <a:endParaRPr lang="de-DE">
              <a:latin typeface="Albany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372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Aufgabe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 smtClean="0"/>
                  <a:t>Methode 1 (GTR):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de-DE" sz="2200" dirty="0"/>
                  <a:t> erhalten wir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(16)=2</m:t>
                    </m:r>
                  </m:oMath>
                </a14:m>
                <a:r>
                  <a:rPr lang="de-DE" sz="2200" dirty="0" smtClean="0"/>
                  <a:t> </a:t>
                </a:r>
                <a:r>
                  <a:rPr lang="de-DE" sz="2200" dirty="0"/>
                  <a:t>. </a:t>
                </a: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Methode 2 (mit Halbwertszeit):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 smtClean="0"/>
                  <a:t>Aus </a:t>
                </a:r>
                <a:r>
                  <a:rPr lang="de-DE" sz="2200" dirty="0"/>
                  <a:t>Teilaufgabe b) </a:t>
                </a:r>
                <a:r>
                  <a:rPr lang="de-DE" sz="2200" dirty="0" smtClean="0"/>
                  <a:t>kennen wir die Halbwertszeit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de-DE" sz="2200" dirty="0" smtClean="0"/>
                  <a:t> (Tage).</a:t>
                </a:r>
                <a:br>
                  <a:rPr lang="de-DE" sz="2200" dirty="0" smtClean="0"/>
                </a:br>
                <a:r>
                  <a:rPr lang="de-DE" sz="2200" dirty="0" smtClean="0"/>
                  <a:t>Nach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de-DE" sz="2200" dirty="0"/>
                  <a:t> Tagen ist die Halbwertszeit zweimal abgelaufen, d.h. die ursprüngliche Menge hat sich in dieser Zeit zweimal halbiert und beträgt nunmehr 2g.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Nach 16 Tagen sind bei einer ursprünglichen Menge von 8g Jod 131 nur noch 2g übrig. 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972" t="-9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191671" y="57912"/>
                <a:ext cx="2009461" cy="587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)=10</m:t>
                      </m:r>
                      <m:sSup>
                        <m:sSupPr>
                          <m:ctrlPr>
                            <a:rPr lang="de-DE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−0,08665</m:t>
                          </m:r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sz="1600" dirty="0" smtClean="0"/>
              </a:p>
              <a:p>
                <a:r>
                  <a:rPr lang="de-DE" sz="1600" dirty="0" smtClean="0"/>
                  <a:t>Anfangsbestand =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sz="1600" dirty="0" smtClean="0"/>
                  <a:t>g</a:t>
                </a:r>
                <a:endParaRPr lang="de-DE" sz="16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671" y="57912"/>
                <a:ext cx="2009461" cy="587597"/>
              </a:xfrm>
              <a:prstGeom prst="rect">
                <a:avLst/>
              </a:prstGeom>
              <a:blipFill>
                <a:blip r:embed="rId3"/>
                <a:stretch>
                  <a:fillRect l="-1824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rade Verbindung 9"/>
          <p:cNvSpPr/>
          <p:nvPr/>
        </p:nvSpPr>
        <p:spPr>
          <a:xfrm flipV="1">
            <a:off x="2699792" y="5733256"/>
            <a:ext cx="961873" cy="0"/>
          </a:xfrm>
          <a:prstGeom prst="line">
            <a:avLst/>
          </a:prstGeom>
          <a:noFill/>
          <a:ln w="28575">
            <a:solidFill>
              <a:srgbClr val="FF6633"/>
            </a:solidFill>
            <a:prstDash val="solid"/>
          </a:ln>
        </p:spPr>
        <p:txBody>
          <a:bodyPr vert="horz" lIns="107989" tIns="62993" rIns="107989" bIns="62993" anchor="ctr" anchorCtr="1" compatLnSpc="0"/>
          <a:lstStyle/>
          <a:p>
            <a:pPr hangingPunct="0"/>
            <a:endParaRPr lang="de-DE">
              <a:latin typeface="Albany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884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 2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400" dirty="0"/>
                  <a:t>Eine Bakterienkultur enthält zu Beobachtungsbeginn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1500</m:t>
                    </m:r>
                  </m:oMath>
                </a14:m>
                <a:r>
                  <a:rPr lang="de-DE" sz="2400" dirty="0"/>
                  <a:t> Bakterien.</a:t>
                </a:r>
                <a:br>
                  <a:rPr lang="de-DE" sz="2400" dirty="0"/>
                </a:br>
                <a:r>
                  <a:rPr lang="de-DE" sz="2400" dirty="0"/>
                  <a:t>Nach jeweils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2400" dirty="0"/>
                  <a:t> Stunden vervierfacht sich die Anzahl der Bakterien</a:t>
                </a:r>
                <a:r>
                  <a:rPr lang="de-DE" sz="2400" dirty="0" smtClean="0"/>
                  <a:t>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400" dirty="0" smtClean="0"/>
                  <a:t>Bestimmen </a:t>
                </a:r>
                <a:r>
                  <a:rPr lang="de-DE" sz="2400" dirty="0"/>
                  <a:t>Sie einen Funktionsterm, das diesen Wachstumsvorgang beschreibt.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400" dirty="0" err="1"/>
                  <a:t>Wieviele</a:t>
                </a:r>
                <a:r>
                  <a:rPr lang="de-DE" sz="2400" dirty="0"/>
                  <a:t> Bakterien enthält die Kultur nach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400" dirty="0"/>
                  <a:t> Stunden?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400" dirty="0"/>
                  <a:t>Wie lange dauert es, bis sich die Anzahl der Bakterien verdreifacht hat?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t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2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Aufgabe 2 a)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AutoNum type="alphaLcParenR"/>
                </a:pPr>
                <a:r>
                  <a:rPr lang="de-DE" sz="2400" dirty="0" smtClean="0"/>
                  <a:t>Der </a:t>
                </a:r>
                <a:r>
                  <a:rPr lang="de-DE" sz="2400" dirty="0"/>
                  <a:t>Funktionsterm lässt sich auf verschiedene Arten bestimmen.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b="1" dirty="0"/>
                  <a:t>Erste Methode:</a:t>
                </a:r>
                <a:br>
                  <a:rPr lang="de-DE" sz="2400" b="1" dirty="0"/>
                </a:br>
                <a:r>
                  <a:rPr lang="de-DE" sz="2400" dirty="0"/>
                  <a:t>Wir gehen von einem beliebigen Zeitpunkt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400" dirty="0"/>
                  <a:t> aus. </a:t>
                </a:r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r>
                  <a:rPr lang="de-DE" sz="2400" dirty="0" smtClean="0"/>
                  <a:t>Vier </a:t>
                </a:r>
                <a:r>
                  <a:rPr lang="de-DE" sz="2400" dirty="0"/>
                  <a:t>Stunden später, also zum Zeitpunkt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de-DE" sz="2400" dirty="0"/>
                  <a:t> haben wir den vierfachen Bestand.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Somit </a:t>
                </a:r>
                <a:r>
                  <a:rPr lang="de-DE" sz="2400" dirty="0"/>
                  <a:t>liefert uns der Ansatz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de-DE" sz="2400" dirty="0"/>
                  <a:t> eine Gleichung, über die wir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400" dirty="0"/>
                  <a:t> und damit den Funktionsterm bestimmen können.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Die </a:t>
                </a:r>
                <a:r>
                  <a:rPr lang="de-DE" sz="2400" dirty="0"/>
                  <a:t>zweite Methode erscheint uns jedoch etwas </a:t>
                </a:r>
                <a:r>
                  <a:rPr lang="de-DE" sz="2400" dirty="0" smtClean="0"/>
                  <a:t>einfacher!</a:t>
                </a: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t="-1357" r="-1047" b="-5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7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Aufgabe 2 a)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400" b="1" dirty="0" smtClean="0"/>
                  <a:t>Zweite </a:t>
                </a:r>
                <a:r>
                  <a:rPr lang="de-DE" sz="2400" b="1" dirty="0"/>
                  <a:t>Methode:</a:t>
                </a:r>
                <a:br>
                  <a:rPr lang="de-DE" sz="2400" b="1" dirty="0"/>
                </a:br>
                <a:r>
                  <a:rPr lang="de-DE" sz="2400" dirty="0" smtClean="0"/>
                  <a:t>Eine </a:t>
                </a:r>
                <a:r>
                  <a:rPr lang="de-DE" sz="2400" dirty="0"/>
                  <a:t>Vervierfachung bedeutet, dass in diesen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2400" dirty="0"/>
                  <a:t> Stunden zwei Verdopplungsperioden durchlaufen wurden.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Somit </a:t>
                </a:r>
                <a:r>
                  <a:rPr lang="de-DE" sz="2400" dirty="0"/>
                  <a:t>dauert eine Verdopplungsperiode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400" dirty="0"/>
                  <a:t> Stunden.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Mit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i="1" baseline="-25000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400" i="0" dirty="0" err="1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de-DE" sz="24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de-DE" sz="2400" dirty="0"/>
                  <a:t>folgt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400" i="0" dirty="0" err="1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de-DE" sz="2400" dirty="0"/>
                  <a:t> und damit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400" i="0" dirty="0" err="1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400" i="1" dirty="0">
                        <a:latin typeface="Cambria Math" panose="02040503050406030204" pitchFamily="18" charset="0"/>
                      </a:rPr>
                      <m:t>≈0,3466</m:t>
                    </m:r>
                  </m:oMath>
                </a14:m>
                <a:r>
                  <a:rPr lang="de-DE" sz="2400" dirty="0"/>
                  <a:t>.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Mit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=1500</m:t>
                    </m:r>
                  </m:oMath>
                </a14:m>
                <a:r>
                  <a:rPr lang="de-DE" sz="2400" dirty="0"/>
                  <a:t> folgt nun das ... </a:t>
                </a:r>
                <a:br>
                  <a:rPr lang="de-DE" sz="2400" dirty="0"/>
                </a:b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b="1" dirty="0"/>
                  <a:t>Ergebnis:</a:t>
                </a:r>
                <a:r>
                  <a:rPr lang="de-DE" sz="2400" dirty="0"/>
                  <a:t>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Das </a:t>
                </a:r>
                <a:r>
                  <a:rPr lang="de-DE" sz="2400" dirty="0"/>
                  <a:t>Wachstumsgesetz ist gegeben durch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)=1500</m:t>
                    </m:r>
                    <m:sSup>
                      <m:sSup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0,3466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sz="2400" dirty="0" smtClean="0"/>
                  <a:t>. </a:t>
                </a: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t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rade Verbindung 9"/>
          <p:cNvSpPr/>
          <p:nvPr/>
        </p:nvSpPr>
        <p:spPr>
          <a:xfrm flipV="1">
            <a:off x="5724128" y="5589240"/>
            <a:ext cx="2736304" cy="0"/>
          </a:xfrm>
          <a:prstGeom prst="line">
            <a:avLst/>
          </a:prstGeom>
          <a:noFill/>
          <a:ln w="28575">
            <a:solidFill>
              <a:srgbClr val="FF6633"/>
            </a:solidFill>
            <a:prstDash val="solid"/>
          </a:ln>
        </p:spPr>
        <p:txBody>
          <a:bodyPr vert="horz" lIns="107989" tIns="62993" rIns="107989" bIns="62993" anchor="ctr" anchorCtr="1" compatLnSpc="0"/>
          <a:lstStyle/>
          <a:p>
            <a:pPr hangingPunct="0"/>
            <a:endParaRPr lang="de-DE">
              <a:latin typeface="Albany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5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 Aufgabe </a:t>
            </a:r>
            <a:r>
              <a:rPr lang="de-DE" dirty="0" smtClean="0"/>
              <a:t>2 b)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400" dirty="0"/>
                  <a:t>Wie oben beschrieben dauert eine Verdopplungsperiode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400" dirty="0"/>
                  <a:t> Stunden.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Nach </a:t>
                </a:r>
                <a:r>
                  <a:rPr lang="de-DE" sz="2400" dirty="0"/>
                  <a:t>Ablauf dieser Zeitspanne haben wir somit den doppelten Anfangsbestand, also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3000</m:t>
                    </m:r>
                  </m:oMath>
                </a14:m>
                <a:r>
                  <a:rPr lang="de-DE" sz="2400" dirty="0"/>
                  <a:t> Bakterien</a:t>
                </a:r>
                <a:br>
                  <a:rPr lang="de-DE" sz="2400" dirty="0"/>
                </a:b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b="1" dirty="0"/>
                  <a:t>Ergebnis:</a:t>
                </a:r>
                <a:r>
                  <a:rPr lang="de-DE" sz="2400" dirty="0"/>
                  <a:t>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Nach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400" dirty="0"/>
                  <a:t> Stunden enthält die Bakterienkultur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3000</m:t>
                    </m:r>
                  </m:oMath>
                </a14:m>
                <a:r>
                  <a:rPr lang="de-DE" sz="2400" dirty="0"/>
                  <a:t> Bakterien. 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t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7957956" y="43934"/>
                <a:ext cx="10554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sz="1600" b="0" i="1" dirty="0" smtClean="0">
                          <a:latin typeface="Cambria Math" panose="02040503050406030204" pitchFamily="18" charset="0"/>
                        </a:rPr>
                        <m:t>=1500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956" y="43934"/>
                <a:ext cx="105541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erade Verbindung 9"/>
          <p:cNvSpPr/>
          <p:nvPr/>
        </p:nvSpPr>
        <p:spPr>
          <a:xfrm flipV="1">
            <a:off x="6228184" y="4437112"/>
            <a:ext cx="2016224" cy="0"/>
          </a:xfrm>
          <a:prstGeom prst="line">
            <a:avLst/>
          </a:prstGeom>
          <a:noFill/>
          <a:ln w="28575">
            <a:solidFill>
              <a:srgbClr val="FF6633"/>
            </a:solidFill>
            <a:prstDash val="solid"/>
          </a:ln>
        </p:spPr>
        <p:txBody>
          <a:bodyPr vert="horz" lIns="107989" tIns="62993" rIns="107989" bIns="62993" anchor="ctr" anchorCtr="1" compatLnSpc="0"/>
          <a:lstStyle/>
          <a:p>
            <a:pPr hangingPunct="0"/>
            <a:endParaRPr lang="de-DE">
              <a:latin typeface="Albany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42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 Aufgabe </a:t>
            </a:r>
            <a:r>
              <a:rPr lang="de-DE" dirty="0" smtClean="0"/>
              <a:t>2 c)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400" dirty="0" smtClean="0"/>
                  <a:t>Der dreifache Wert des Anfangsbestands beträgt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4500</m:t>
                    </m:r>
                  </m:oMath>
                </a14:m>
                <a:r>
                  <a:rPr lang="de-DE" sz="2400" dirty="0"/>
                  <a:t> Bakterien.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Gemäß </a:t>
                </a:r>
                <a:r>
                  <a:rPr lang="de-DE" sz="2400" dirty="0"/>
                  <a:t>dem obigen Wachstumsgesetz gilt somit </a:t>
                </a:r>
                <a:br>
                  <a:rPr lang="de-DE" sz="2400" dirty="0"/>
                </a:b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4500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=1500</m:t>
                    </m:r>
                    <m:sSup>
                      <m:sSup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0,3466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sz="2400" dirty="0"/>
                  <a:t>.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Dies </a:t>
                </a:r>
                <a:r>
                  <a:rPr lang="de-DE" sz="2400" dirty="0"/>
                  <a:t>lässt sich nach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400" dirty="0"/>
                  <a:t> auflösen, was uns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≈3,168</m:t>
                    </m:r>
                  </m:oMath>
                </a14:m>
                <a:r>
                  <a:rPr lang="de-DE" sz="2400" dirty="0"/>
                  <a:t> auf eine Nachkommastelle gerundet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=3,2</m:t>
                    </m:r>
                  </m:oMath>
                </a14:m>
                <a:r>
                  <a:rPr lang="de-DE" sz="2400" dirty="0"/>
                  <a:t> liefert.</a:t>
                </a:r>
                <a:br>
                  <a:rPr lang="de-DE" sz="2400" dirty="0"/>
                </a:b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b="1" dirty="0"/>
                  <a:t>Ergebnis:</a:t>
                </a:r>
                <a:r>
                  <a:rPr lang="de-DE" sz="2400" dirty="0"/>
                  <a:t>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Nach </a:t>
                </a:r>
                <a:r>
                  <a:rPr lang="de-DE" sz="2400" dirty="0"/>
                  <a:t>etwa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3,2</m:t>
                    </m:r>
                  </m:oMath>
                </a14:m>
                <a:r>
                  <a:rPr lang="de-DE" sz="2400" dirty="0"/>
                  <a:t> Stunden (also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sz="2400" dirty="0"/>
                  <a:t> Stunden und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de-DE" sz="2400" dirty="0"/>
                  <a:t> Minuten) verdreifacht sich die Anzahl der Bakterien in der Kultur. </a:t>
                </a:r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t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7957956" y="43934"/>
                <a:ext cx="10554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sz="1600" b="0" i="1" dirty="0" smtClean="0">
                          <a:latin typeface="Cambria Math" panose="02040503050406030204" pitchFamily="18" charset="0"/>
                        </a:rPr>
                        <m:t>=1500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956" y="43934"/>
                <a:ext cx="105541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erade Verbindung 9"/>
          <p:cNvSpPr/>
          <p:nvPr/>
        </p:nvSpPr>
        <p:spPr>
          <a:xfrm flipV="1">
            <a:off x="2123728" y="5229200"/>
            <a:ext cx="1440160" cy="0"/>
          </a:xfrm>
          <a:prstGeom prst="line">
            <a:avLst/>
          </a:prstGeom>
          <a:noFill/>
          <a:ln w="28575">
            <a:solidFill>
              <a:srgbClr val="FF6633"/>
            </a:solidFill>
            <a:prstDash val="solid"/>
          </a:ln>
        </p:spPr>
        <p:txBody>
          <a:bodyPr vert="horz" lIns="107989" tIns="62993" rIns="107989" bIns="62993" anchor="ctr" anchorCtr="1" compatLnSpc="0"/>
          <a:lstStyle/>
          <a:p>
            <a:pPr hangingPunct="0"/>
            <a:endParaRPr lang="de-DE">
              <a:latin typeface="Albany" pitchFamily="18"/>
              <a:ea typeface="Andale Sans UI" pitchFamily="2"/>
              <a:cs typeface="Tahoma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028984" y="403711"/>
                <a:ext cx="19843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)=1500</m:t>
                      </m:r>
                      <m:sSup>
                        <m:sSupPr>
                          <m:ctrlPr>
                            <a:rPr lang="de-DE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0,3466</m:t>
                          </m:r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984" y="403711"/>
                <a:ext cx="1984389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0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smtClean="0"/>
              <a:t>Natürliches/exponentielles Wachstum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de-DE" sz="2400" dirty="0">
                    <a:solidFill>
                      <a:srgbClr val="000000"/>
                    </a:solidFill>
                  </a:rPr>
                  <a:t>Natürliches Wachstum wird in der Regel durch eine Exponentialfunktion ausgedrückt:</a:t>
                </a:r>
              </a:p>
              <a:p>
                <a:pPr marL="0" lvl="0" indent="0">
                  <a:buNone/>
                </a:pPr>
                <a:endParaRPr lang="de-DE" sz="24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de-DE" sz="24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de-DE" sz="2400" dirty="0" smtClean="0">
                    <a:solidFill>
                      <a:srgbClr val="000000"/>
                    </a:solidFill>
                  </a:rPr>
                  <a:t>Dabei </a:t>
                </a:r>
                <a:r>
                  <a:rPr lang="de-DE" sz="2400" dirty="0">
                    <a:solidFill>
                      <a:srgbClr val="000000"/>
                    </a:solidFill>
                  </a:rPr>
                  <a:t>ist …</a:t>
                </a:r>
              </a:p>
              <a:p>
                <a:pPr marL="457200" indent="-457200">
                  <a:spcAft>
                    <a:spcPts val="0"/>
                  </a:spcAft>
                  <a:buSzPct val="10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</a:rPr>
                  <a:t> der Zeitpunkt der Messung bzw. der Beobachtung.</a:t>
                </a:r>
              </a:p>
              <a:p>
                <a:pPr marL="457200" indent="-457200">
                  <a:spcAft>
                    <a:spcPts val="0"/>
                  </a:spcAft>
                  <a:buSzPct val="10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de-DE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de-DE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de-DE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</a:rPr>
                  <a:t> der gemessene Wert bzw. Bestand.</a:t>
                </a:r>
              </a:p>
              <a:p>
                <a:pPr marL="457200" indent="-457200">
                  <a:spcAft>
                    <a:spcPts val="0"/>
                  </a:spcAft>
                  <a:buSzPct val="10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</a:rPr>
                  <a:t> der </a:t>
                </a:r>
                <a:r>
                  <a:rPr lang="de-DE" sz="2400" dirty="0">
                    <a:solidFill>
                      <a:srgbClr val="FF0000"/>
                    </a:solidFill>
                  </a:rPr>
                  <a:t>Anfangsbestand</a:t>
                </a:r>
                <a:r>
                  <a:rPr lang="de-DE" sz="2400" dirty="0">
                    <a:solidFill>
                      <a:srgbClr val="000000"/>
                    </a:solidFill>
                  </a:rPr>
                  <a:t> zum Zeitpunkt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de-DE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spcAft>
                    <a:spcPts val="0"/>
                  </a:spcAft>
                  <a:buSzPct val="100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</a:rPr>
                  <a:t> der </a:t>
                </a:r>
                <a:r>
                  <a:rPr lang="de-DE" sz="2400" dirty="0">
                    <a:solidFill>
                      <a:srgbClr val="FF0000"/>
                    </a:solidFill>
                  </a:rPr>
                  <a:t>Wachstumsfaktor</a:t>
                </a:r>
                <a:r>
                  <a:rPr lang="de-DE" sz="2400" dirty="0">
                    <a:solidFill>
                      <a:srgbClr val="000000"/>
                    </a:solidFill>
                  </a:rPr>
                  <a:t> bzw. die </a:t>
                </a:r>
                <a:r>
                  <a:rPr lang="de-DE" sz="2400" dirty="0">
                    <a:solidFill>
                      <a:srgbClr val="FF0000"/>
                    </a:solidFill>
                  </a:rPr>
                  <a:t>Zerfallsrate</a:t>
                </a:r>
                <a:r>
                  <a:rPr lang="de-DE" sz="24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lvl="0" indent="-457200">
                  <a:buSzPct val="100000"/>
                  <a:buFont typeface="Arial" pitchFamily="34" charset="0"/>
                  <a:buChar char="•"/>
                </a:pPr>
                <a:r>
                  <a:rPr lang="de-DE" sz="2400" dirty="0">
                    <a:solidFill>
                      <a:srgbClr val="000000"/>
                    </a:solidFill>
                  </a:rPr>
                  <a:t>Die Funktion </a:t>
                </a:r>
                <a14:m>
                  <m:oMath xmlns:m="http://schemas.openxmlformats.org/officeDocument/2006/math">
                    <m:r>
                      <a:rPr lang="de-DE" sz="2400" i="1" dirty="0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de-DE" sz="2400" i="1" dirty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de-DE" sz="2400" i="1" dirty="0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de-DE" sz="2400" i="1" dirty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2400" dirty="0">
                    <a:solidFill>
                      <a:srgbClr val="000000"/>
                    </a:solidFill>
                  </a:rPr>
                  <a:t> wird </a:t>
                </a:r>
                <a:r>
                  <a:rPr lang="de-DE" sz="2400" dirty="0" smtClean="0">
                    <a:solidFill>
                      <a:srgbClr val="FF0000"/>
                    </a:solidFill>
                  </a:rPr>
                  <a:t>Wachstumsfunktion</a:t>
                </a:r>
                <a:r>
                  <a:rPr lang="de-DE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de-DE" sz="2400" dirty="0">
                    <a:solidFill>
                      <a:srgbClr val="000000"/>
                    </a:solidFill>
                  </a:rPr>
                  <a:t>genannt</a:t>
                </a:r>
                <a:r>
                  <a:rPr lang="de-DE" sz="2400" dirty="0" smtClean="0">
                    <a:solidFill>
                      <a:srgbClr val="000000"/>
                    </a:solidFill>
                  </a:rPr>
                  <a:t>.</a:t>
                </a:r>
                <a:endParaRPr lang="de-DE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97" t="-1085" b="-23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Abgerundetes Rechteck 4"/>
              <p:cNvSpPr/>
              <p:nvPr/>
            </p:nvSpPr>
            <p:spPr>
              <a:xfrm>
                <a:off x="3185592" y="2564904"/>
                <a:ext cx="2772816" cy="629351"/>
              </a:xfrm>
              <a:prstGeom prst="roundRect">
                <a:avLst>
                  <a:gd name="adj" fmla="val 10226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2400">
                          <a:latin typeface="Cambria Math"/>
                        </a:rPr>
                        <m:t>=</m:t>
                      </m:r>
                      <m:r>
                        <a:rPr lang="de-DE" sz="2400" i="1">
                          <a:latin typeface="Cambria Math"/>
                        </a:rPr>
                        <m:t>𝑐</m:t>
                      </m:r>
                      <m:r>
                        <a:rPr lang="de-DE" sz="240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de-DE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sz="2400" dirty="0">
                  <a:latin typeface="Albany" pitchFamily="18"/>
                </a:endParaRPr>
              </a:p>
            </p:txBody>
          </p:sp>
        </mc:Choice>
        <mc:Fallback xmlns="">
          <p:sp>
            <p:nvSpPr>
              <p:cNvPr id="5" name="Abgerundetes 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592" y="2564904"/>
                <a:ext cx="2772816" cy="629351"/>
              </a:xfrm>
              <a:prstGeom prst="roundRect">
                <a:avLst>
                  <a:gd name="adj" fmla="val 10226"/>
                </a:avLst>
              </a:prstGeom>
              <a:blipFill rotWithShape="1">
                <a:blip r:embed="rId3"/>
                <a:stretch>
                  <a:fillRect b="-9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5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 3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400" dirty="0" smtClean="0"/>
                  <a:t>Eine </a:t>
                </a:r>
                <a:r>
                  <a:rPr lang="de-DE" sz="2400" dirty="0"/>
                  <a:t>Bakterienkultur benötigt für einen Zuwachs um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25%</m:t>
                    </m:r>
                  </m:oMath>
                </a14:m>
                <a:r>
                  <a:rPr lang="de-DE" sz="2400" dirty="0"/>
                  <a:t> exakt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de-DE" sz="2400" dirty="0"/>
                  <a:t> Minuten.</a:t>
                </a:r>
                <a:br>
                  <a:rPr lang="de-DE" sz="2400" dirty="0"/>
                </a:br>
                <a:r>
                  <a:rPr lang="de-DE" sz="2400" dirty="0"/>
                  <a:t>Die Zeit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400" dirty="0"/>
                  <a:t> werde hier in Stunden gemessen.</a:t>
                </a:r>
                <a:br>
                  <a:rPr lang="de-DE" sz="2400" dirty="0"/>
                </a:br>
                <a:r>
                  <a:rPr lang="de-DE" sz="2400" dirty="0"/>
                  <a:t>Bei Beobachtungsbeginn wurden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2200</m:t>
                    </m:r>
                  </m:oMath>
                </a14:m>
                <a:r>
                  <a:rPr lang="de-DE" sz="2400" dirty="0"/>
                  <a:t> Bakterien gezählt.</a:t>
                </a:r>
                <a:br>
                  <a:rPr lang="de-DE" sz="2400" dirty="0"/>
                </a:br>
                <a:endParaRPr lang="de-DE" sz="2400" dirty="0" smtClean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400" dirty="0" smtClean="0"/>
                  <a:t>Bestimmen </a:t>
                </a:r>
                <a:r>
                  <a:rPr lang="de-DE" sz="2400" dirty="0"/>
                  <a:t>Sie einen Funktionsterm für das </a:t>
                </a:r>
                <a:r>
                  <a:rPr lang="de-DE" sz="2400" dirty="0" smtClean="0"/>
                  <a:t>Wachstumsgesetz.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400" dirty="0" smtClean="0"/>
                  <a:t>Wie </a:t>
                </a:r>
                <a:r>
                  <a:rPr lang="de-DE" sz="2400" dirty="0"/>
                  <a:t>groß ist die Bakterienkultur nach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2400" dirty="0"/>
                  <a:t> Stunden</a:t>
                </a:r>
                <a:r>
                  <a:rPr lang="de-DE" sz="2400" dirty="0" smtClean="0"/>
                  <a:t>?</a:t>
                </a:r>
                <a:endParaRPr lang="de-DE" sz="2400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t="-1085" r="-3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4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Aufgabe 3 a)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 smtClean="0"/>
                  <a:t>Aus </a:t>
                </a:r>
                <a:r>
                  <a:rPr lang="de-DE" sz="2200" dirty="0"/>
                  <a:t>dem Prozentsatz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=25%=0,25</m:t>
                    </m:r>
                  </m:oMath>
                </a14:m>
                <a:r>
                  <a:rPr lang="de-DE" sz="2200" dirty="0"/>
                  <a:t> ergibt sich der Wachstumsfaktor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=1+0,25=1,25</m:t>
                    </m:r>
                  </m:oMath>
                </a14:m>
                <a:r>
                  <a:rPr lang="de-DE" sz="2200" dirty="0"/>
                  <a:t> und daraus die Wachstumskonstante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200" i="0" dirty="0" err="1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200" i="0" dirty="0" err="1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1,25</m:t>
                            </m:r>
                          </m:e>
                        </m:d>
                      </m:e>
                    </m:func>
                    <m:r>
                      <a:rPr lang="de-DE" sz="2200" i="1" dirty="0">
                        <a:latin typeface="Cambria Math" panose="02040503050406030204" pitchFamily="18" charset="0"/>
                      </a:rPr>
                      <m:t>≈0,223</m:t>
                    </m:r>
                  </m:oMath>
                </a14:m>
                <a:r>
                  <a:rPr lang="de-DE" sz="2200" dirty="0"/>
                  <a:t>. </a:t>
                </a: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Da </a:t>
                </a:r>
                <a:r>
                  <a:rPr lang="de-DE" sz="2200" dirty="0"/>
                  <a:t>der Zeitschritt in Stunden gemessen werden soll, der </a:t>
                </a:r>
                <a:r>
                  <a:rPr lang="de-DE" sz="2200" dirty="0" smtClean="0"/>
                  <a:t>Zuwachs </a:t>
                </a:r>
                <a:r>
                  <a:rPr lang="de-DE" sz="2200" dirty="0"/>
                  <a:t>sich aber nur auf eine halbe Stunde bezieht, müssen wir im Wachstumsgesetz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sz="2200" i="1" dirty="0" err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de-DE" sz="220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 err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i="1" dirty="0" err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de-DE" sz="2200" dirty="0" smtClean="0"/>
                  <a:t> </a:t>
                </a:r>
                <a:r>
                  <a:rPr lang="de-DE" sz="2200" dirty="0"/>
                  <a:t>das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durch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ersetzen! Wir können den Faktor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200" dirty="0"/>
                  <a:t> gleich in das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/>
                  <a:t> "hineinmultiplizieren" und </a:t>
                </a:r>
                <a:r>
                  <a:rPr lang="de-DE" sz="2200" dirty="0" smtClean="0"/>
                  <a:t>erhalten das neue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≈0,446</m:t>
                    </m:r>
                  </m:oMath>
                </a14:m>
                <a:r>
                  <a:rPr lang="de-DE" sz="2200" dirty="0" smtClean="0"/>
                  <a:t> für </a:t>
                </a:r>
                <a:r>
                  <a:rPr lang="de-DE" sz="2200" dirty="0"/>
                  <a:t>den "Stunden"-Zeitschritt. Mit dem Anfangsbestand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=2200</m:t>
                    </m:r>
                  </m:oMath>
                </a14:m>
                <a:r>
                  <a:rPr lang="de-DE" sz="2200" dirty="0"/>
                  <a:t> folgt das ...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</a:t>
                </a:r>
                <a:r>
                  <a:rPr lang="de-DE" sz="2200" dirty="0" smtClean="0"/>
                  <a:t>Das </a:t>
                </a:r>
                <a:r>
                  <a:rPr lang="de-DE" sz="2200" dirty="0"/>
                  <a:t>Wachstumsgesetz der Bakterienkultur lautet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 	  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)=2200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0,446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sz="2200" dirty="0" smtClean="0"/>
                  <a:t>. </a:t>
                </a:r>
                <a:endParaRPr lang="de-DE" sz="2200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972" t="-950" r="-4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rade Verbindung 9"/>
          <p:cNvSpPr/>
          <p:nvPr/>
        </p:nvSpPr>
        <p:spPr>
          <a:xfrm flipV="1">
            <a:off x="1763688" y="5877272"/>
            <a:ext cx="2448272" cy="0"/>
          </a:xfrm>
          <a:prstGeom prst="line">
            <a:avLst/>
          </a:prstGeom>
          <a:noFill/>
          <a:ln w="28575">
            <a:solidFill>
              <a:srgbClr val="FF6633"/>
            </a:solidFill>
            <a:prstDash val="solid"/>
          </a:ln>
        </p:spPr>
        <p:txBody>
          <a:bodyPr vert="horz" lIns="107989" tIns="62993" rIns="107989" bIns="62993" anchor="ctr" anchorCtr="1" compatLnSpc="0"/>
          <a:lstStyle/>
          <a:p>
            <a:pPr hangingPunct="0"/>
            <a:endParaRPr lang="de-DE">
              <a:latin typeface="Albany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565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Aufgabe 3 b)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400" dirty="0" smtClean="0"/>
                  <a:t>Gesucht war der Bestand nach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2400" dirty="0" smtClean="0"/>
                  <a:t> Stunden. </a:t>
                </a:r>
                <a:r>
                  <a:rPr lang="de-DE" sz="2400" dirty="0"/>
                  <a:t>  </a:t>
                </a:r>
                <a:r>
                  <a:rPr lang="de-DE" sz="2400" dirty="0" smtClean="0"/>
                  <a:t>Durch Einsetzen von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400" dirty="0" smtClean="0"/>
                  <a:t> in das Wachstumsgesetz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)=2200</m:t>
                    </m:r>
                    <m:sSup>
                      <m:sSup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446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sz="2400" dirty="0" smtClean="0"/>
                  <a:t> erhalten Sie mit dem GTR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(4)≈13098</m:t>
                    </m:r>
                  </m:oMath>
                </a14:m>
                <a:r>
                  <a:rPr lang="de-DE" sz="2400" dirty="0" smtClean="0"/>
                  <a:t>.</a:t>
                </a: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b="1" dirty="0"/>
                  <a:t>Ergebnis:</a:t>
                </a:r>
                <a:r>
                  <a:rPr lang="de-DE" sz="2400" dirty="0"/>
                  <a:t> </a:t>
                </a:r>
                <a:endParaRPr lang="de-DE" sz="2400" dirty="0" smtClean="0"/>
              </a:p>
              <a:p>
                <a:pPr marL="0" indent="0">
                  <a:buNone/>
                </a:pPr>
                <a:r>
                  <a:rPr lang="de-DE" sz="2400" dirty="0" smtClean="0"/>
                  <a:t>Nach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2400" dirty="0"/>
                  <a:t> Stunden befinden sich </a:t>
                </a:r>
                <a14:m>
                  <m:oMath xmlns:m="http://schemas.openxmlformats.org/officeDocument/2006/math">
                    <m:r>
                      <a:rPr lang="de-DE" sz="24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098</m:t>
                    </m:r>
                  </m:oMath>
                </a14:m>
                <a:r>
                  <a:rPr lang="de-DE" sz="2400" dirty="0"/>
                  <a:t> Bakterien in der Kultur. </a:t>
                </a:r>
              </a:p>
              <a:p>
                <a:pPr marL="0" indent="0">
                  <a:buNone/>
                </a:pPr>
                <a:endParaRPr lang="de-DE" sz="2400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t="-1085" r="-10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rade Verbindung 9"/>
          <p:cNvSpPr/>
          <p:nvPr/>
        </p:nvSpPr>
        <p:spPr>
          <a:xfrm flipV="1">
            <a:off x="4427984" y="4005064"/>
            <a:ext cx="2088232" cy="0"/>
          </a:xfrm>
          <a:prstGeom prst="line">
            <a:avLst/>
          </a:prstGeom>
          <a:noFill/>
          <a:ln w="28575">
            <a:solidFill>
              <a:srgbClr val="FF6633"/>
            </a:solidFill>
            <a:prstDash val="solid"/>
          </a:ln>
        </p:spPr>
        <p:txBody>
          <a:bodyPr vert="horz" lIns="107989" tIns="62993" rIns="107989" bIns="62993" anchor="ctr" anchorCtr="1" compatLnSpc="0"/>
          <a:lstStyle/>
          <a:p>
            <a:pPr hangingPunct="0"/>
            <a:endParaRPr lang="de-DE">
              <a:latin typeface="Albany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948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Wachstumskonstante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spcAft>
                    <a:spcPts val="0"/>
                  </a:spcAft>
                  <a:buSzPts val="1072"/>
                  <a:buNone/>
                </a:pPr>
                <a:r>
                  <a:rPr lang="de-DE" sz="2400" dirty="0" smtClean="0"/>
                  <a:t>Eine </a:t>
                </a:r>
                <a:r>
                  <a:rPr lang="de-DE" sz="2400" dirty="0"/>
                  <a:t>allgemeine Exponentialfunktion ist bei </a:t>
                </a:r>
                <a:r>
                  <a:rPr lang="de-DE" sz="2400" dirty="0" smtClean="0"/>
                  <a:t>Berechnungen </a:t>
                </a:r>
                <a:r>
                  <a:rPr lang="de-DE" sz="2400" dirty="0"/>
                  <a:t>schlecht handhabbar, daher wandelt man diese um in eine </a:t>
                </a:r>
                <a:r>
                  <a:rPr lang="de-DE" sz="2400" i="1" dirty="0" smtClean="0">
                    <a:latin typeface="Cambria Math"/>
                  </a:rPr>
                  <a:t/>
                </a:r>
                <a:br>
                  <a:rPr lang="de-DE" sz="240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de-DE" sz="2400" dirty="0"/>
                  <a:t>-Funktion. </a:t>
                </a:r>
              </a:p>
              <a:p>
                <a:pPr marL="457200" indent="-457200">
                  <a:spcAft>
                    <a:spcPts val="0"/>
                  </a:spcAft>
                  <a:buSzPct val="100000"/>
                  <a:buFont typeface="Arial" pitchFamily="34" charset="0"/>
                  <a:buChar char="•"/>
                </a:pPr>
                <a:r>
                  <a:rPr lang="de-DE" sz="2400" dirty="0"/>
                  <a:t>Die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de-DE" sz="2400" dirty="0"/>
                  <a:t>-Funktion macht weniger Arbeit, da sie </a:t>
                </a:r>
                <a:r>
                  <a:rPr lang="de-DE" sz="2400" dirty="0" smtClean="0"/>
                  <a:t>beispielsweise </a:t>
                </a:r>
                <a:r>
                  <a:rPr lang="de-DE" sz="2400" dirty="0"/>
                  <a:t>beim Ableiten erhalten bleibt.</a:t>
                </a:r>
              </a:p>
              <a:p>
                <a:pPr marL="457200" indent="-457200">
                  <a:spcAft>
                    <a:spcPts val="0"/>
                  </a:spcAft>
                  <a:buSzPct val="100000"/>
                  <a:buFont typeface="Arial" pitchFamily="34" charset="0"/>
                  <a:buChar char="•"/>
                </a:pPr>
                <a:r>
                  <a:rPr lang="de-DE" sz="2400" dirty="0" smtClean="0"/>
                  <a:t>Setzt man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𝑎</m:t>
                    </m:r>
                    <m:r>
                      <a:rPr lang="de-DE" sz="24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40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 dirty="0" err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2400" i="1" dirty="0" err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e-DE" sz="2400" dirty="0" smtClean="0"/>
                  <a:t>, so wird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a:rPr lang="de-DE" sz="2400" i="1">
                        <a:latin typeface="Cambria Math"/>
                      </a:rPr>
                      <m:t>𝑐</m:t>
                    </m:r>
                    <m:r>
                      <a:rPr lang="de-DE" sz="240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sz="2400" dirty="0"/>
                  <a:t> </a:t>
                </a:r>
                <a:r>
                  <a:rPr lang="de-DE" sz="2400" dirty="0" smtClean="0"/>
                  <a:t>zu                              .</a:t>
                </a:r>
              </a:p>
              <a:p>
                <a:pPr marL="457200" indent="-457200">
                  <a:spcAft>
                    <a:spcPts val="0"/>
                  </a:spcAft>
                  <a:buSzPct val="100000"/>
                  <a:buFont typeface="Arial" pitchFamily="34" charset="0"/>
                  <a:buChar char="•"/>
                </a:pPr>
                <a:r>
                  <a:rPr lang="de-DE" sz="2400" dirty="0" smtClean="0"/>
                  <a:t>Aus dem Ansatz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/>
                      </a:rPr>
                      <m:t>𝑎</m:t>
                    </m:r>
                    <m:r>
                      <a:rPr lang="de-DE" sz="2400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sz="2400" i="1" dirty="0" err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 dirty="0" err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2400" i="1" dirty="0" err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de-DE" sz="2400" i="1" dirty="0" err="1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smtClean="0"/>
                  <a:t> lässt sich das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 dirty="0" smtClean="0"/>
                  <a:t> durch Auflösen bestimmen und es gilt                       .</a:t>
                </a:r>
              </a:p>
              <a:p>
                <a:pPr marL="457200" lvl="0" indent="-457200">
                  <a:buSzPct val="100000"/>
                  <a:buFont typeface="Arial" pitchFamily="34" charset="0"/>
                  <a:buChar char="•"/>
                </a:pPr>
                <a:r>
                  <a:rPr lang="de-DE" sz="2400" dirty="0" smtClean="0"/>
                  <a:t>Man nennt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 dirty="0"/>
                  <a:t> die </a:t>
                </a:r>
                <a:r>
                  <a:rPr lang="de-DE" sz="2400" dirty="0">
                    <a:solidFill>
                      <a:srgbClr val="FF0000"/>
                    </a:solidFill>
                  </a:rPr>
                  <a:t>Wachstumskonstante</a:t>
                </a:r>
                <a:r>
                  <a:rPr lang="de-DE" sz="2400" dirty="0"/>
                  <a:t>, falls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𝑘</m:t>
                    </m:r>
                    <m:r>
                      <a:rPr lang="de-DE" sz="240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de-DE" sz="2400" dirty="0"/>
                  <a:t> bzw. </a:t>
                </a:r>
                <a:r>
                  <a:rPr lang="de-DE" sz="2400" dirty="0">
                    <a:solidFill>
                      <a:srgbClr val="FF0000"/>
                    </a:solidFill>
                  </a:rPr>
                  <a:t>Zerfallskonstante</a:t>
                </a:r>
                <a:r>
                  <a:rPr lang="de-DE" sz="2400" dirty="0"/>
                  <a:t>, falls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𝑘</m:t>
                    </m:r>
                    <m:r>
                      <a:rPr lang="de-DE" sz="2400" i="1" dirty="0" smtClean="0">
                        <a:latin typeface="Cambria Math"/>
                      </a:rPr>
                      <m:t>&lt;0</m:t>
                    </m:r>
                  </m:oMath>
                </a14:m>
                <a:r>
                  <a:rPr lang="de-DE" sz="2400" dirty="0" smtClean="0"/>
                  <a:t> ist.</a:t>
                </a:r>
                <a:endParaRPr lang="de-DE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t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Abgerundetes Rechteck 4"/>
              <p:cNvSpPr/>
              <p:nvPr/>
            </p:nvSpPr>
            <p:spPr>
              <a:xfrm>
                <a:off x="6461964" y="3501008"/>
                <a:ext cx="2016224" cy="558308"/>
              </a:xfrm>
              <a:prstGeom prst="roundRect">
                <a:avLst>
                  <a:gd name="adj" fmla="val 10226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2400">
                          <a:latin typeface="Cambria Math"/>
                        </a:rPr>
                        <m:t>=</m:t>
                      </m:r>
                      <m:r>
                        <a:rPr lang="de-DE" sz="2400" i="1">
                          <a:latin typeface="Cambria Math"/>
                        </a:rPr>
                        <m:t>𝑐</m:t>
                      </m:r>
                      <m:r>
                        <a:rPr lang="de-DE" sz="240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de-DE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de-DE" sz="2400" dirty="0">
                  <a:latin typeface="Albany" pitchFamily="18"/>
                </a:endParaRPr>
              </a:p>
            </p:txBody>
          </p:sp>
        </mc:Choice>
        <mc:Fallback xmlns="">
          <p:sp>
            <p:nvSpPr>
              <p:cNvPr id="5" name="Abgerundetes 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964" y="3501008"/>
                <a:ext cx="2016224" cy="558308"/>
              </a:xfrm>
              <a:prstGeom prst="roundRect">
                <a:avLst>
                  <a:gd name="adj" fmla="val 10226"/>
                </a:avLst>
              </a:prstGeom>
              <a:blipFill>
                <a:blip r:embed="rId3"/>
                <a:stretch>
                  <a:fillRect l="-604" b="-760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Abgerundetes Rechteck 5"/>
              <p:cNvSpPr/>
              <p:nvPr/>
            </p:nvSpPr>
            <p:spPr>
              <a:xfrm>
                <a:off x="3968318" y="4454868"/>
                <a:ext cx="1512168" cy="432048"/>
              </a:xfrm>
              <a:prstGeom prst="roundRect">
                <a:avLst>
                  <a:gd name="adj" fmla="val 10226"/>
                </a:avLst>
              </a:prstGeom>
              <a:solidFill>
                <a:srgbClr val="CCFFCC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dirty="0">
                          <a:latin typeface="Cambria Math"/>
                        </a:rPr>
                        <m:t>𝑘</m:t>
                      </m:r>
                      <m:r>
                        <a:rPr lang="de-DE" sz="2400" i="1" dirty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400" i="1" dirty="0" err="1">
                          <a:latin typeface="Cambria Math"/>
                        </a:rPr>
                        <m:t>ln</m:t>
                      </m:r>
                      <m:r>
                        <a:rPr lang="de-DE" sz="2400" i="1" dirty="0">
                          <a:latin typeface="Cambria Math"/>
                        </a:rPr>
                        <m:t>⁡(</m:t>
                      </m:r>
                      <m:r>
                        <a:rPr lang="de-DE" sz="2400" i="1" dirty="0">
                          <a:latin typeface="Cambria Math"/>
                        </a:rPr>
                        <m:t>𝑎</m:t>
                      </m:r>
                      <m:r>
                        <a:rPr lang="de-DE" sz="24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2400" dirty="0">
                  <a:latin typeface="Albany" pitchFamily="18"/>
                </a:endParaRPr>
              </a:p>
            </p:txBody>
          </p:sp>
        </mc:Choice>
        <mc:Fallback xmlns="">
          <p:sp>
            <p:nvSpPr>
              <p:cNvPr id="6" name="Abgerundetes 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318" y="4454868"/>
                <a:ext cx="1512168" cy="432048"/>
              </a:xfrm>
              <a:prstGeom prst="roundRect">
                <a:avLst>
                  <a:gd name="adj" fmla="val 10226"/>
                </a:avLst>
              </a:prstGeom>
              <a:blipFill rotWithShape="1">
                <a:blip r:embed="rId4"/>
                <a:stretch>
                  <a:fillRect r="-1210" b="-2394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6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Natürliches Wachstum feststellen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endParaRPr lang="de-DE" sz="2400" dirty="0" smtClean="0"/>
              </a:p>
              <a:p>
                <a:pPr marL="0" indent="0">
                  <a:spcAft>
                    <a:spcPts val="0"/>
                  </a:spcAft>
                  <a:buNone/>
                </a:pPr>
                <a:endParaRPr lang="de-DE" sz="2400" dirty="0"/>
              </a:p>
              <a:p>
                <a:pPr marL="0" indent="0">
                  <a:spcAft>
                    <a:spcPts val="0"/>
                  </a:spcAft>
                  <a:buNone/>
                </a:pPr>
                <a:endParaRPr lang="de-DE" sz="2400" dirty="0" smtClean="0"/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de-DE" sz="2400" dirty="0" smtClean="0"/>
                  <a:t>Wenn sich jeder Messwert aus seinem Vorgänger durch</a:t>
                </a:r>
                <a:br>
                  <a:rPr lang="de-DE" sz="2400" dirty="0" smtClean="0"/>
                </a:br>
                <a:r>
                  <a:rPr lang="de-DE" sz="2400" dirty="0" smtClean="0"/>
                  <a:t>Multiplikation mit demselben Faktor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smtClean="0"/>
                  <a:t>ergibt, </a:t>
                </a:r>
                <a:r>
                  <a:rPr lang="de-DE" sz="2400" dirty="0"/>
                  <a:t>so handelt es sich um natürliches Wachstum und wir können als </a:t>
                </a:r>
                <a:r>
                  <a:rPr lang="de-DE" sz="2400" dirty="0" smtClean="0"/>
                  <a:t>Bildungsgesetz </a:t>
                </a:r>
                <a:r>
                  <a:rPr lang="de-DE" sz="2400" dirty="0"/>
                  <a:t>die Formel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a:rPr lang="de-DE" sz="2400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2400" i="1">
                            <a:latin typeface="Cambria Math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de-DE" sz="2400" dirty="0"/>
                  <a:t> verwenden.</a:t>
                </a:r>
              </a:p>
              <a:p>
                <a:pPr marL="0" lvl="0" indent="0">
                  <a:spcAft>
                    <a:spcPts val="0"/>
                  </a:spcAft>
                  <a:buSzPts val="1072"/>
                  <a:buNone/>
                </a:pPr>
                <a:r>
                  <a:rPr lang="de-DE" sz="2400" dirty="0"/>
                  <a:t>Dabei ist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𝑘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ln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e-DE" sz="2400" dirty="0"/>
                  <a:t> für ein beliebig gewähltes </a:t>
                </a:r>
                <a:r>
                  <a:rPr lang="de-DE" sz="2400" dirty="0" smtClean="0"/>
                  <a:t>und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𝑐</m:t>
                    </m:r>
                    <m:r>
                      <a:rPr lang="de-DE" sz="2400">
                        <a:latin typeface="Cambria Math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sz="2400" dirty="0"/>
                  <a:t> der Anfangsbestand zu Beginn der Messung</a:t>
                </a:r>
                <a:r>
                  <a:rPr lang="de-DE" sz="2400" dirty="0" smtClean="0"/>
                  <a:t>.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r="-10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566671"/>
              </p:ext>
            </p:extLst>
          </p:nvPr>
        </p:nvGraphicFramePr>
        <p:xfrm>
          <a:off x="1259634" y="1626351"/>
          <a:ext cx="6984774" cy="7957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9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785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DE" kern="1200" dirty="0" smtClean="0"/>
                        <a:t>t</a:t>
                      </a:r>
                      <a:endParaRPr kumimoji="0" lang="de-DE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DE" kern="1200" dirty="0" smtClean="0"/>
                        <a:t>0</a:t>
                      </a:r>
                      <a:endParaRPr kumimoji="0" lang="de-DE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DE" kern="1200" dirty="0" smtClean="0"/>
                        <a:t>1</a:t>
                      </a:r>
                      <a:endParaRPr kumimoji="0" lang="de-DE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DE" kern="1200" dirty="0" smtClean="0"/>
                        <a:t>2</a:t>
                      </a:r>
                      <a:endParaRPr kumimoji="0" lang="de-DE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DE" kern="1200" dirty="0" smtClean="0"/>
                        <a:t>3</a:t>
                      </a:r>
                      <a:endParaRPr kumimoji="0" lang="de-DE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DE" kern="1200" dirty="0" smtClean="0"/>
                        <a:t>4</a:t>
                      </a:r>
                      <a:endParaRPr kumimoji="0" lang="de-DE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5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Messwert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3131840" y="2265220"/>
            <a:ext cx="864096" cy="504858"/>
            <a:chOff x="4104208" y="2544851"/>
            <a:chExt cx="693337" cy="504858"/>
          </a:xfrm>
        </p:grpSpPr>
        <p:sp>
          <p:nvSpPr>
            <p:cNvPr id="7" name="Freihandform 6"/>
            <p:cNvSpPr/>
            <p:nvPr/>
          </p:nvSpPr>
          <p:spPr>
            <a:xfrm>
              <a:off x="4104208" y="2544851"/>
              <a:ext cx="693337" cy="271349"/>
            </a:xfrm>
            <a:custGeom>
              <a:avLst/>
              <a:gdLst>
                <a:gd name="connsiteX0" fmla="*/ 0 w 562708"/>
                <a:gd name="connsiteY0" fmla="*/ 0 h 309896"/>
                <a:gd name="connsiteX1" fmla="*/ 110532 w 562708"/>
                <a:gd name="connsiteY1" fmla="*/ 231112 h 309896"/>
                <a:gd name="connsiteX2" fmla="*/ 371789 w 562708"/>
                <a:gd name="connsiteY2" fmla="*/ 301450 h 309896"/>
                <a:gd name="connsiteX3" fmla="*/ 562708 w 562708"/>
                <a:gd name="connsiteY3" fmla="*/ 60290 h 309896"/>
                <a:gd name="connsiteX0" fmla="*/ 0 w 562708"/>
                <a:gd name="connsiteY0" fmla="*/ 0 h 301456"/>
                <a:gd name="connsiteX1" fmla="*/ 110532 w 562708"/>
                <a:gd name="connsiteY1" fmla="*/ 231112 h 301456"/>
                <a:gd name="connsiteX2" fmla="*/ 371789 w 562708"/>
                <a:gd name="connsiteY2" fmla="*/ 301450 h 301456"/>
                <a:gd name="connsiteX3" fmla="*/ 447695 w 562708"/>
                <a:gd name="connsiteY3" fmla="*/ 228492 h 301456"/>
                <a:gd name="connsiteX4" fmla="*/ 562708 w 562708"/>
                <a:gd name="connsiteY4" fmla="*/ 60290 h 301456"/>
                <a:gd name="connsiteX0" fmla="*/ 0 w 693337"/>
                <a:gd name="connsiteY0" fmla="*/ 30145 h 331601"/>
                <a:gd name="connsiteX1" fmla="*/ 110532 w 693337"/>
                <a:gd name="connsiteY1" fmla="*/ 261257 h 331601"/>
                <a:gd name="connsiteX2" fmla="*/ 371789 w 693337"/>
                <a:gd name="connsiteY2" fmla="*/ 331595 h 331601"/>
                <a:gd name="connsiteX3" fmla="*/ 447695 w 693337"/>
                <a:gd name="connsiteY3" fmla="*/ 258637 h 331601"/>
                <a:gd name="connsiteX4" fmla="*/ 693337 w 693337"/>
                <a:gd name="connsiteY4" fmla="*/ 0 h 331601"/>
                <a:gd name="connsiteX0" fmla="*/ 0 w 693337"/>
                <a:gd name="connsiteY0" fmla="*/ 30145 h 331601"/>
                <a:gd name="connsiteX1" fmla="*/ 110532 w 693337"/>
                <a:gd name="connsiteY1" fmla="*/ 261257 h 331601"/>
                <a:gd name="connsiteX2" fmla="*/ 371789 w 693337"/>
                <a:gd name="connsiteY2" fmla="*/ 331595 h 331601"/>
                <a:gd name="connsiteX3" fmla="*/ 538130 w 693337"/>
                <a:gd name="connsiteY3" fmla="*/ 258637 h 331601"/>
                <a:gd name="connsiteX4" fmla="*/ 693337 w 693337"/>
                <a:gd name="connsiteY4" fmla="*/ 0 h 331601"/>
                <a:gd name="connsiteX0" fmla="*/ 0 w 693337"/>
                <a:gd name="connsiteY0" fmla="*/ 30145 h 321558"/>
                <a:gd name="connsiteX1" fmla="*/ 110532 w 693337"/>
                <a:gd name="connsiteY1" fmla="*/ 261257 h 321558"/>
                <a:gd name="connsiteX2" fmla="*/ 341644 w 693337"/>
                <a:gd name="connsiteY2" fmla="*/ 321547 h 321558"/>
                <a:gd name="connsiteX3" fmla="*/ 538130 w 693337"/>
                <a:gd name="connsiteY3" fmla="*/ 258637 h 321558"/>
                <a:gd name="connsiteX4" fmla="*/ 693337 w 693337"/>
                <a:gd name="connsiteY4" fmla="*/ 0 h 321558"/>
                <a:gd name="connsiteX0" fmla="*/ 0 w 693337"/>
                <a:gd name="connsiteY0" fmla="*/ 30145 h 337331"/>
                <a:gd name="connsiteX1" fmla="*/ 110532 w 693337"/>
                <a:gd name="connsiteY1" fmla="*/ 261257 h 337331"/>
                <a:gd name="connsiteX2" fmla="*/ 341644 w 693337"/>
                <a:gd name="connsiteY2" fmla="*/ 321547 h 337331"/>
                <a:gd name="connsiteX3" fmla="*/ 693337 w 693337"/>
                <a:gd name="connsiteY3" fmla="*/ 0 h 337331"/>
                <a:gd name="connsiteX0" fmla="*/ 0 w 693337"/>
                <a:gd name="connsiteY0" fmla="*/ 30145 h 321626"/>
                <a:gd name="connsiteX1" fmla="*/ 341644 w 693337"/>
                <a:gd name="connsiteY1" fmla="*/ 321547 h 321626"/>
                <a:gd name="connsiteX2" fmla="*/ 693337 w 693337"/>
                <a:gd name="connsiteY2" fmla="*/ 0 h 321626"/>
                <a:gd name="connsiteX0" fmla="*/ 0 w 693337"/>
                <a:gd name="connsiteY0" fmla="*/ 30145 h 301536"/>
                <a:gd name="connsiteX1" fmla="*/ 361741 w 693337"/>
                <a:gd name="connsiteY1" fmla="*/ 301450 h 301536"/>
                <a:gd name="connsiteX2" fmla="*/ 693337 w 693337"/>
                <a:gd name="connsiteY2" fmla="*/ 0 h 301536"/>
                <a:gd name="connsiteX0" fmla="*/ 0 w 693337"/>
                <a:gd name="connsiteY0" fmla="*/ 30145 h 301488"/>
                <a:gd name="connsiteX1" fmla="*/ 361741 w 693337"/>
                <a:gd name="connsiteY1" fmla="*/ 301450 h 301488"/>
                <a:gd name="connsiteX2" fmla="*/ 693337 w 693337"/>
                <a:gd name="connsiteY2" fmla="*/ 0 h 301488"/>
                <a:gd name="connsiteX0" fmla="*/ 0 w 693337"/>
                <a:gd name="connsiteY0" fmla="*/ 30145 h 301488"/>
                <a:gd name="connsiteX1" fmla="*/ 361741 w 693337"/>
                <a:gd name="connsiteY1" fmla="*/ 301450 h 301488"/>
                <a:gd name="connsiteX2" fmla="*/ 693337 w 693337"/>
                <a:gd name="connsiteY2" fmla="*/ 0 h 301488"/>
                <a:gd name="connsiteX0" fmla="*/ 0 w 693337"/>
                <a:gd name="connsiteY0" fmla="*/ 30145 h 271349"/>
                <a:gd name="connsiteX1" fmla="*/ 361741 w 693337"/>
                <a:gd name="connsiteY1" fmla="*/ 271304 h 271349"/>
                <a:gd name="connsiteX2" fmla="*/ 693337 w 693337"/>
                <a:gd name="connsiteY2" fmla="*/ 0 h 27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337" h="271349">
                  <a:moveTo>
                    <a:pt x="0" y="30145"/>
                  </a:moveTo>
                  <a:cubicBezTo>
                    <a:pt x="71176" y="90854"/>
                    <a:pt x="133978" y="274653"/>
                    <a:pt x="361741" y="271304"/>
                  </a:cubicBezTo>
                  <a:cubicBezTo>
                    <a:pt x="589504" y="267955"/>
                    <a:pt x="620068" y="66989"/>
                    <a:pt x="693337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hteck 7"/>
                <p:cNvSpPr/>
                <p:nvPr/>
              </p:nvSpPr>
              <p:spPr>
                <a:xfrm>
                  <a:off x="4260518" y="2711155"/>
                  <a:ext cx="36369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8" name="Rechteck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0518" y="2711155"/>
                  <a:ext cx="363693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/>
          <p:cNvGrpSpPr/>
          <p:nvPr/>
        </p:nvGrpSpPr>
        <p:grpSpPr>
          <a:xfrm>
            <a:off x="4229716" y="2276070"/>
            <a:ext cx="936104" cy="504858"/>
            <a:chOff x="4104208" y="2544851"/>
            <a:chExt cx="693337" cy="504858"/>
          </a:xfrm>
        </p:grpSpPr>
        <p:sp>
          <p:nvSpPr>
            <p:cNvPr id="10" name="Freihandform 9"/>
            <p:cNvSpPr/>
            <p:nvPr/>
          </p:nvSpPr>
          <p:spPr>
            <a:xfrm>
              <a:off x="4104208" y="2544851"/>
              <a:ext cx="693337" cy="271349"/>
            </a:xfrm>
            <a:custGeom>
              <a:avLst/>
              <a:gdLst>
                <a:gd name="connsiteX0" fmla="*/ 0 w 562708"/>
                <a:gd name="connsiteY0" fmla="*/ 0 h 309896"/>
                <a:gd name="connsiteX1" fmla="*/ 110532 w 562708"/>
                <a:gd name="connsiteY1" fmla="*/ 231112 h 309896"/>
                <a:gd name="connsiteX2" fmla="*/ 371789 w 562708"/>
                <a:gd name="connsiteY2" fmla="*/ 301450 h 309896"/>
                <a:gd name="connsiteX3" fmla="*/ 562708 w 562708"/>
                <a:gd name="connsiteY3" fmla="*/ 60290 h 309896"/>
                <a:gd name="connsiteX0" fmla="*/ 0 w 562708"/>
                <a:gd name="connsiteY0" fmla="*/ 0 h 301456"/>
                <a:gd name="connsiteX1" fmla="*/ 110532 w 562708"/>
                <a:gd name="connsiteY1" fmla="*/ 231112 h 301456"/>
                <a:gd name="connsiteX2" fmla="*/ 371789 w 562708"/>
                <a:gd name="connsiteY2" fmla="*/ 301450 h 301456"/>
                <a:gd name="connsiteX3" fmla="*/ 447695 w 562708"/>
                <a:gd name="connsiteY3" fmla="*/ 228492 h 301456"/>
                <a:gd name="connsiteX4" fmla="*/ 562708 w 562708"/>
                <a:gd name="connsiteY4" fmla="*/ 60290 h 301456"/>
                <a:gd name="connsiteX0" fmla="*/ 0 w 693337"/>
                <a:gd name="connsiteY0" fmla="*/ 30145 h 331601"/>
                <a:gd name="connsiteX1" fmla="*/ 110532 w 693337"/>
                <a:gd name="connsiteY1" fmla="*/ 261257 h 331601"/>
                <a:gd name="connsiteX2" fmla="*/ 371789 w 693337"/>
                <a:gd name="connsiteY2" fmla="*/ 331595 h 331601"/>
                <a:gd name="connsiteX3" fmla="*/ 447695 w 693337"/>
                <a:gd name="connsiteY3" fmla="*/ 258637 h 331601"/>
                <a:gd name="connsiteX4" fmla="*/ 693337 w 693337"/>
                <a:gd name="connsiteY4" fmla="*/ 0 h 331601"/>
                <a:gd name="connsiteX0" fmla="*/ 0 w 693337"/>
                <a:gd name="connsiteY0" fmla="*/ 30145 h 331601"/>
                <a:gd name="connsiteX1" fmla="*/ 110532 w 693337"/>
                <a:gd name="connsiteY1" fmla="*/ 261257 h 331601"/>
                <a:gd name="connsiteX2" fmla="*/ 371789 w 693337"/>
                <a:gd name="connsiteY2" fmla="*/ 331595 h 331601"/>
                <a:gd name="connsiteX3" fmla="*/ 538130 w 693337"/>
                <a:gd name="connsiteY3" fmla="*/ 258637 h 331601"/>
                <a:gd name="connsiteX4" fmla="*/ 693337 w 693337"/>
                <a:gd name="connsiteY4" fmla="*/ 0 h 331601"/>
                <a:gd name="connsiteX0" fmla="*/ 0 w 693337"/>
                <a:gd name="connsiteY0" fmla="*/ 30145 h 321558"/>
                <a:gd name="connsiteX1" fmla="*/ 110532 w 693337"/>
                <a:gd name="connsiteY1" fmla="*/ 261257 h 321558"/>
                <a:gd name="connsiteX2" fmla="*/ 341644 w 693337"/>
                <a:gd name="connsiteY2" fmla="*/ 321547 h 321558"/>
                <a:gd name="connsiteX3" fmla="*/ 538130 w 693337"/>
                <a:gd name="connsiteY3" fmla="*/ 258637 h 321558"/>
                <a:gd name="connsiteX4" fmla="*/ 693337 w 693337"/>
                <a:gd name="connsiteY4" fmla="*/ 0 h 321558"/>
                <a:gd name="connsiteX0" fmla="*/ 0 w 693337"/>
                <a:gd name="connsiteY0" fmla="*/ 30145 h 337331"/>
                <a:gd name="connsiteX1" fmla="*/ 110532 w 693337"/>
                <a:gd name="connsiteY1" fmla="*/ 261257 h 337331"/>
                <a:gd name="connsiteX2" fmla="*/ 341644 w 693337"/>
                <a:gd name="connsiteY2" fmla="*/ 321547 h 337331"/>
                <a:gd name="connsiteX3" fmla="*/ 693337 w 693337"/>
                <a:gd name="connsiteY3" fmla="*/ 0 h 337331"/>
                <a:gd name="connsiteX0" fmla="*/ 0 w 693337"/>
                <a:gd name="connsiteY0" fmla="*/ 30145 h 321626"/>
                <a:gd name="connsiteX1" fmla="*/ 341644 w 693337"/>
                <a:gd name="connsiteY1" fmla="*/ 321547 h 321626"/>
                <a:gd name="connsiteX2" fmla="*/ 693337 w 693337"/>
                <a:gd name="connsiteY2" fmla="*/ 0 h 321626"/>
                <a:gd name="connsiteX0" fmla="*/ 0 w 693337"/>
                <a:gd name="connsiteY0" fmla="*/ 30145 h 301536"/>
                <a:gd name="connsiteX1" fmla="*/ 361741 w 693337"/>
                <a:gd name="connsiteY1" fmla="*/ 301450 h 301536"/>
                <a:gd name="connsiteX2" fmla="*/ 693337 w 693337"/>
                <a:gd name="connsiteY2" fmla="*/ 0 h 301536"/>
                <a:gd name="connsiteX0" fmla="*/ 0 w 693337"/>
                <a:gd name="connsiteY0" fmla="*/ 30145 h 301488"/>
                <a:gd name="connsiteX1" fmla="*/ 361741 w 693337"/>
                <a:gd name="connsiteY1" fmla="*/ 301450 h 301488"/>
                <a:gd name="connsiteX2" fmla="*/ 693337 w 693337"/>
                <a:gd name="connsiteY2" fmla="*/ 0 h 301488"/>
                <a:gd name="connsiteX0" fmla="*/ 0 w 693337"/>
                <a:gd name="connsiteY0" fmla="*/ 30145 h 301488"/>
                <a:gd name="connsiteX1" fmla="*/ 361741 w 693337"/>
                <a:gd name="connsiteY1" fmla="*/ 301450 h 301488"/>
                <a:gd name="connsiteX2" fmla="*/ 693337 w 693337"/>
                <a:gd name="connsiteY2" fmla="*/ 0 h 301488"/>
                <a:gd name="connsiteX0" fmla="*/ 0 w 693337"/>
                <a:gd name="connsiteY0" fmla="*/ 30145 h 271349"/>
                <a:gd name="connsiteX1" fmla="*/ 361741 w 693337"/>
                <a:gd name="connsiteY1" fmla="*/ 271304 h 271349"/>
                <a:gd name="connsiteX2" fmla="*/ 693337 w 693337"/>
                <a:gd name="connsiteY2" fmla="*/ 0 h 27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337" h="271349">
                  <a:moveTo>
                    <a:pt x="0" y="30145"/>
                  </a:moveTo>
                  <a:cubicBezTo>
                    <a:pt x="71176" y="90854"/>
                    <a:pt x="133978" y="274653"/>
                    <a:pt x="361741" y="271304"/>
                  </a:cubicBezTo>
                  <a:cubicBezTo>
                    <a:pt x="589504" y="267955"/>
                    <a:pt x="620068" y="66989"/>
                    <a:pt x="693337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hteck 10"/>
                <p:cNvSpPr/>
                <p:nvPr/>
              </p:nvSpPr>
              <p:spPr>
                <a:xfrm>
                  <a:off x="4288676" y="2711155"/>
                  <a:ext cx="33571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1" name="Rechteck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676" y="2711155"/>
                  <a:ext cx="335717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pieren 11"/>
          <p:cNvGrpSpPr/>
          <p:nvPr/>
        </p:nvGrpSpPr>
        <p:grpSpPr>
          <a:xfrm>
            <a:off x="5445083" y="2265220"/>
            <a:ext cx="909361" cy="504858"/>
            <a:chOff x="4104208" y="2544851"/>
            <a:chExt cx="693337" cy="504858"/>
          </a:xfrm>
        </p:grpSpPr>
        <p:sp>
          <p:nvSpPr>
            <p:cNvPr id="13" name="Freihandform 12"/>
            <p:cNvSpPr/>
            <p:nvPr/>
          </p:nvSpPr>
          <p:spPr>
            <a:xfrm>
              <a:off x="4104208" y="2544851"/>
              <a:ext cx="693337" cy="271349"/>
            </a:xfrm>
            <a:custGeom>
              <a:avLst/>
              <a:gdLst>
                <a:gd name="connsiteX0" fmla="*/ 0 w 562708"/>
                <a:gd name="connsiteY0" fmla="*/ 0 h 309896"/>
                <a:gd name="connsiteX1" fmla="*/ 110532 w 562708"/>
                <a:gd name="connsiteY1" fmla="*/ 231112 h 309896"/>
                <a:gd name="connsiteX2" fmla="*/ 371789 w 562708"/>
                <a:gd name="connsiteY2" fmla="*/ 301450 h 309896"/>
                <a:gd name="connsiteX3" fmla="*/ 562708 w 562708"/>
                <a:gd name="connsiteY3" fmla="*/ 60290 h 309896"/>
                <a:gd name="connsiteX0" fmla="*/ 0 w 562708"/>
                <a:gd name="connsiteY0" fmla="*/ 0 h 301456"/>
                <a:gd name="connsiteX1" fmla="*/ 110532 w 562708"/>
                <a:gd name="connsiteY1" fmla="*/ 231112 h 301456"/>
                <a:gd name="connsiteX2" fmla="*/ 371789 w 562708"/>
                <a:gd name="connsiteY2" fmla="*/ 301450 h 301456"/>
                <a:gd name="connsiteX3" fmla="*/ 447695 w 562708"/>
                <a:gd name="connsiteY3" fmla="*/ 228492 h 301456"/>
                <a:gd name="connsiteX4" fmla="*/ 562708 w 562708"/>
                <a:gd name="connsiteY4" fmla="*/ 60290 h 301456"/>
                <a:gd name="connsiteX0" fmla="*/ 0 w 693337"/>
                <a:gd name="connsiteY0" fmla="*/ 30145 h 331601"/>
                <a:gd name="connsiteX1" fmla="*/ 110532 w 693337"/>
                <a:gd name="connsiteY1" fmla="*/ 261257 h 331601"/>
                <a:gd name="connsiteX2" fmla="*/ 371789 w 693337"/>
                <a:gd name="connsiteY2" fmla="*/ 331595 h 331601"/>
                <a:gd name="connsiteX3" fmla="*/ 447695 w 693337"/>
                <a:gd name="connsiteY3" fmla="*/ 258637 h 331601"/>
                <a:gd name="connsiteX4" fmla="*/ 693337 w 693337"/>
                <a:gd name="connsiteY4" fmla="*/ 0 h 331601"/>
                <a:gd name="connsiteX0" fmla="*/ 0 w 693337"/>
                <a:gd name="connsiteY0" fmla="*/ 30145 h 331601"/>
                <a:gd name="connsiteX1" fmla="*/ 110532 w 693337"/>
                <a:gd name="connsiteY1" fmla="*/ 261257 h 331601"/>
                <a:gd name="connsiteX2" fmla="*/ 371789 w 693337"/>
                <a:gd name="connsiteY2" fmla="*/ 331595 h 331601"/>
                <a:gd name="connsiteX3" fmla="*/ 538130 w 693337"/>
                <a:gd name="connsiteY3" fmla="*/ 258637 h 331601"/>
                <a:gd name="connsiteX4" fmla="*/ 693337 w 693337"/>
                <a:gd name="connsiteY4" fmla="*/ 0 h 331601"/>
                <a:gd name="connsiteX0" fmla="*/ 0 w 693337"/>
                <a:gd name="connsiteY0" fmla="*/ 30145 h 321558"/>
                <a:gd name="connsiteX1" fmla="*/ 110532 w 693337"/>
                <a:gd name="connsiteY1" fmla="*/ 261257 h 321558"/>
                <a:gd name="connsiteX2" fmla="*/ 341644 w 693337"/>
                <a:gd name="connsiteY2" fmla="*/ 321547 h 321558"/>
                <a:gd name="connsiteX3" fmla="*/ 538130 w 693337"/>
                <a:gd name="connsiteY3" fmla="*/ 258637 h 321558"/>
                <a:gd name="connsiteX4" fmla="*/ 693337 w 693337"/>
                <a:gd name="connsiteY4" fmla="*/ 0 h 321558"/>
                <a:gd name="connsiteX0" fmla="*/ 0 w 693337"/>
                <a:gd name="connsiteY0" fmla="*/ 30145 h 337331"/>
                <a:gd name="connsiteX1" fmla="*/ 110532 w 693337"/>
                <a:gd name="connsiteY1" fmla="*/ 261257 h 337331"/>
                <a:gd name="connsiteX2" fmla="*/ 341644 w 693337"/>
                <a:gd name="connsiteY2" fmla="*/ 321547 h 337331"/>
                <a:gd name="connsiteX3" fmla="*/ 693337 w 693337"/>
                <a:gd name="connsiteY3" fmla="*/ 0 h 337331"/>
                <a:gd name="connsiteX0" fmla="*/ 0 w 693337"/>
                <a:gd name="connsiteY0" fmla="*/ 30145 h 321626"/>
                <a:gd name="connsiteX1" fmla="*/ 341644 w 693337"/>
                <a:gd name="connsiteY1" fmla="*/ 321547 h 321626"/>
                <a:gd name="connsiteX2" fmla="*/ 693337 w 693337"/>
                <a:gd name="connsiteY2" fmla="*/ 0 h 321626"/>
                <a:gd name="connsiteX0" fmla="*/ 0 w 693337"/>
                <a:gd name="connsiteY0" fmla="*/ 30145 h 301536"/>
                <a:gd name="connsiteX1" fmla="*/ 361741 w 693337"/>
                <a:gd name="connsiteY1" fmla="*/ 301450 h 301536"/>
                <a:gd name="connsiteX2" fmla="*/ 693337 w 693337"/>
                <a:gd name="connsiteY2" fmla="*/ 0 h 301536"/>
                <a:gd name="connsiteX0" fmla="*/ 0 w 693337"/>
                <a:gd name="connsiteY0" fmla="*/ 30145 h 301488"/>
                <a:gd name="connsiteX1" fmla="*/ 361741 w 693337"/>
                <a:gd name="connsiteY1" fmla="*/ 301450 h 301488"/>
                <a:gd name="connsiteX2" fmla="*/ 693337 w 693337"/>
                <a:gd name="connsiteY2" fmla="*/ 0 h 301488"/>
                <a:gd name="connsiteX0" fmla="*/ 0 w 693337"/>
                <a:gd name="connsiteY0" fmla="*/ 30145 h 301488"/>
                <a:gd name="connsiteX1" fmla="*/ 361741 w 693337"/>
                <a:gd name="connsiteY1" fmla="*/ 301450 h 301488"/>
                <a:gd name="connsiteX2" fmla="*/ 693337 w 693337"/>
                <a:gd name="connsiteY2" fmla="*/ 0 h 301488"/>
                <a:gd name="connsiteX0" fmla="*/ 0 w 693337"/>
                <a:gd name="connsiteY0" fmla="*/ 30145 h 271349"/>
                <a:gd name="connsiteX1" fmla="*/ 361741 w 693337"/>
                <a:gd name="connsiteY1" fmla="*/ 271304 h 271349"/>
                <a:gd name="connsiteX2" fmla="*/ 693337 w 693337"/>
                <a:gd name="connsiteY2" fmla="*/ 0 h 27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337" h="271349">
                  <a:moveTo>
                    <a:pt x="0" y="30145"/>
                  </a:moveTo>
                  <a:cubicBezTo>
                    <a:pt x="71176" y="90854"/>
                    <a:pt x="133978" y="274653"/>
                    <a:pt x="361741" y="271304"/>
                  </a:cubicBezTo>
                  <a:cubicBezTo>
                    <a:pt x="589504" y="267955"/>
                    <a:pt x="620068" y="66989"/>
                    <a:pt x="693337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hteck 13"/>
                <p:cNvSpPr/>
                <p:nvPr/>
              </p:nvSpPr>
              <p:spPr>
                <a:xfrm>
                  <a:off x="4262062" y="2711155"/>
                  <a:ext cx="34559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4" name="Rechteck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062" y="2711155"/>
                  <a:ext cx="345590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pieren 14"/>
          <p:cNvGrpSpPr/>
          <p:nvPr/>
        </p:nvGrpSpPr>
        <p:grpSpPr>
          <a:xfrm>
            <a:off x="6614967" y="2274423"/>
            <a:ext cx="909361" cy="504858"/>
            <a:chOff x="4104208" y="2544851"/>
            <a:chExt cx="693337" cy="504858"/>
          </a:xfrm>
        </p:grpSpPr>
        <p:sp>
          <p:nvSpPr>
            <p:cNvPr id="16" name="Freihandform 15"/>
            <p:cNvSpPr/>
            <p:nvPr/>
          </p:nvSpPr>
          <p:spPr>
            <a:xfrm>
              <a:off x="4104208" y="2544851"/>
              <a:ext cx="693337" cy="271349"/>
            </a:xfrm>
            <a:custGeom>
              <a:avLst/>
              <a:gdLst>
                <a:gd name="connsiteX0" fmla="*/ 0 w 562708"/>
                <a:gd name="connsiteY0" fmla="*/ 0 h 309896"/>
                <a:gd name="connsiteX1" fmla="*/ 110532 w 562708"/>
                <a:gd name="connsiteY1" fmla="*/ 231112 h 309896"/>
                <a:gd name="connsiteX2" fmla="*/ 371789 w 562708"/>
                <a:gd name="connsiteY2" fmla="*/ 301450 h 309896"/>
                <a:gd name="connsiteX3" fmla="*/ 562708 w 562708"/>
                <a:gd name="connsiteY3" fmla="*/ 60290 h 309896"/>
                <a:gd name="connsiteX0" fmla="*/ 0 w 562708"/>
                <a:gd name="connsiteY0" fmla="*/ 0 h 301456"/>
                <a:gd name="connsiteX1" fmla="*/ 110532 w 562708"/>
                <a:gd name="connsiteY1" fmla="*/ 231112 h 301456"/>
                <a:gd name="connsiteX2" fmla="*/ 371789 w 562708"/>
                <a:gd name="connsiteY2" fmla="*/ 301450 h 301456"/>
                <a:gd name="connsiteX3" fmla="*/ 447695 w 562708"/>
                <a:gd name="connsiteY3" fmla="*/ 228492 h 301456"/>
                <a:gd name="connsiteX4" fmla="*/ 562708 w 562708"/>
                <a:gd name="connsiteY4" fmla="*/ 60290 h 301456"/>
                <a:gd name="connsiteX0" fmla="*/ 0 w 693337"/>
                <a:gd name="connsiteY0" fmla="*/ 30145 h 331601"/>
                <a:gd name="connsiteX1" fmla="*/ 110532 w 693337"/>
                <a:gd name="connsiteY1" fmla="*/ 261257 h 331601"/>
                <a:gd name="connsiteX2" fmla="*/ 371789 w 693337"/>
                <a:gd name="connsiteY2" fmla="*/ 331595 h 331601"/>
                <a:gd name="connsiteX3" fmla="*/ 447695 w 693337"/>
                <a:gd name="connsiteY3" fmla="*/ 258637 h 331601"/>
                <a:gd name="connsiteX4" fmla="*/ 693337 w 693337"/>
                <a:gd name="connsiteY4" fmla="*/ 0 h 331601"/>
                <a:gd name="connsiteX0" fmla="*/ 0 w 693337"/>
                <a:gd name="connsiteY0" fmla="*/ 30145 h 331601"/>
                <a:gd name="connsiteX1" fmla="*/ 110532 w 693337"/>
                <a:gd name="connsiteY1" fmla="*/ 261257 h 331601"/>
                <a:gd name="connsiteX2" fmla="*/ 371789 w 693337"/>
                <a:gd name="connsiteY2" fmla="*/ 331595 h 331601"/>
                <a:gd name="connsiteX3" fmla="*/ 538130 w 693337"/>
                <a:gd name="connsiteY3" fmla="*/ 258637 h 331601"/>
                <a:gd name="connsiteX4" fmla="*/ 693337 w 693337"/>
                <a:gd name="connsiteY4" fmla="*/ 0 h 331601"/>
                <a:gd name="connsiteX0" fmla="*/ 0 w 693337"/>
                <a:gd name="connsiteY0" fmla="*/ 30145 h 321558"/>
                <a:gd name="connsiteX1" fmla="*/ 110532 w 693337"/>
                <a:gd name="connsiteY1" fmla="*/ 261257 h 321558"/>
                <a:gd name="connsiteX2" fmla="*/ 341644 w 693337"/>
                <a:gd name="connsiteY2" fmla="*/ 321547 h 321558"/>
                <a:gd name="connsiteX3" fmla="*/ 538130 w 693337"/>
                <a:gd name="connsiteY3" fmla="*/ 258637 h 321558"/>
                <a:gd name="connsiteX4" fmla="*/ 693337 w 693337"/>
                <a:gd name="connsiteY4" fmla="*/ 0 h 321558"/>
                <a:gd name="connsiteX0" fmla="*/ 0 w 693337"/>
                <a:gd name="connsiteY0" fmla="*/ 30145 h 337331"/>
                <a:gd name="connsiteX1" fmla="*/ 110532 w 693337"/>
                <a:gd name="connsiteY1" fmla="*/ 261257 h 337331"/>
                <a:gd name="connsiteX2" fmla="*/ 341644 w 693337"/>
                <a:gd name="connsiteY2" fmla="*/ 321547 h 337331"/>
                <a:gd name="connsiteX3" fmla="*/ 693337 w 693337"/>
                <a:gd name="connsiteY3" fmla="*/ 0 h 337331"/>
                <a:gd name="connsiteX0" fmla="*/ 0 w 693337"/>
                <a:gd name="connsiteY0" fmla="*/ 30145 h 321626"/>
                <a:gd name="connsiteX1" fmla="*/ 341644 w 693337"/>
                <a:gd name="connsiteY1" fmla="*/ 321547 h 321626"/>
                <a:gd name="connsiteX2" fmla="*/ 693337 w 693337"/>
                <a:gd name="connsiteY2" fmla="*/ 0 h 321626"/>
                <a:gd name="connsiteX0" fmla="*/ 0 w 693337"/>
                <a:gd name="connsiteY0" fmla="*/ 30145 h 301536"/>
                <a:gd name="connsiteX1" fmla="*/ 361741 w 693337"/>
                <a:gd name="connsiteY1" fmla="*/ 301450 h 301536"/>
                <a:gd name="connsiteX2" fmla="*/ 693337 w 693337"/>
                <a:gd name="connsiteY2" fmla="*/ 0 h 301536"/>
                <a:gd name="connsiteX0" fmla="*/ 0 w 693337"/>
                <a:gd name="connsiteY0" fmla="*/ 30145 h 301488"/>
                <a:gd name="connsiteX1" fmla="*/ 361741 w 693337"/>
                <a:gd name="connsiteY1" fmla="*/ 301450 h 301488"/>
                <a:gd name="connsiteX2" fmla="*/ 693337 w 693337"/>
                <a:gd name="connsiteY2" fmla="*/ 0 h 301488"/>
                <a:gd name="connsiteX0" fmla="*/ 0 w 693337"/>
                <a:gd name="connsiteY0" fmla="*/ 30145 h 301488"/>
                <a:gd name="connsiteX1" fmla="*/ 361741 w 693337"/>
                <a:gd name="connsiteY1" fmla="*/ 301450 h 301488"/>
                <a:gd name="connsiteX2" fmla="*/ 693337 w 693337"/>
                <a:gd name="connsiteY2" fmla="*/ 0 h 301488"/>
                <a:gd name="connsiteX0" fmla="*/ 0 w 693337"/>
                <a:gd name="connsiteY0" fmla="*/ 30145 h 271349"/>
                <a:gd name="connsiteX1" fmla="*/ 361741 w 693337"/>
                <a:gd name="connsiteY1" fmla="*/ 271304 h 271349"/>
                <a:gd name="connsiteX2" fmla="*/ 693337 w 693337"/>
                <a:gd name="connsiteY2" fmla="*/ 0 h 27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337" h="271349">
                  <a:moveTo>
                    <a:pt x="0" y="30145"/>
                  </a:moveTo>
                  <a:cubicBezTo>
                    <a:pt x="71176" y="90854"/>
                    <a:pt x="133978" y="274653"/>
                    <a:pt x="361741" y="271304"/>
                  </a:cubicBezTo>
                  <a:cubicBezTo>
                    <a:pt x="589504" y="267955"/>
                    <a:pt x="620068" y="66989"/>
                    <a:pt x="693337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hteck 16"/>
                <p:cNvSpPr/>
                <p:nvPr/>
              </p:nvSpPr>
              <p:spPr>
                <a:xfrm>
                  <a:off x="4287249" y="2711155"/>
                  <a:ext cx="34559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7" name="Rechteck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249" y="2711155"/>
                  <a:ext cx="345590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32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Kenngrößen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0"/>
                  </a:spcAft>
                  <a:buSzPts val="1072"/>
                  <a:buNone/>
                </a:pPr>
                <a:r>
                  <a:rPr lang="de-DE" sz="2400" dirty="0"/>
                  <a:t>Wichtige Kenngrößen beim natürlichen Wachstum sind die </a:t>
                </a:r>
                <a:r>
                  <a:rPr lang="de-DE" sz="2400" dirty="0">
                    <a:solidFill>
                      <a:srgbClr val="FF0000"/>
                    </a:solidFill>
                  </a:rPr>
                  <a:t>Halbwertszeit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de-DE" sz="2400" i="1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und die </a:t>
                </a:r>
                <a:r>
                  <a:rPr lang="de-DE" sz="2400" dirty="0">
                    <a:solidFill>
                      <a:srgbClr val="FF0000"/>
                    </a:solidFill>
                  </a:rPr>
                  <a:t>Verdopplungszeit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de-DE" sz="2400" dirty="0"/>
                  <a:t>.</a:t>
                </a:r>
              </a:p>
              <a:p>
                <a:pPr marL="0" lvl="0" indent="0">
                  <a:spcAft>
                    <a:spcPts val="0"/>
                  </a:spcAft>
                  <a:buSzPts val="1072"/>
                  <a:buNone/>
                </a:pPr>
                <a:endParaRPr lang="de-DE" sz="800" dirty="0"/>
              </a:p>
              <a:p>
                <a:pPr marL="0" lvl="0" indent="0">
                  <a:spcAft>
                    <a:spcPts val="0"/>
                  </a:spcAft>
                  <a:buSzPts val="1072"/>
                  <a:buNone/>
                </a:pPr>
                <a:r>
                  <a:rPr lang="de-DE" sz="2400" dirty="0"/>
                  <a:t>Übliche Fragestellungen in diesem Zusammenhang:</a:t>
                </a:r>
              </a:p>
              <a:p>
                <a:pPr marL="457200" lvl="1" indent="-457200" hangingPunct="0">
                  <a:spcAft>
                    <a:spcPts val="0"/>
                  </a:spcAft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de-DE" sz="2400" dirty="0"/>
                  <a:t>Wie lange dauert es bis sich eine Bakterienkultur verdoppelt hat?</a:t>
                </a:r>
              </a:p>
              <a:p>
                <a:pPr marL="457200" lvl="1" indent="-457200" hangingPunct="0">
                  <a:spcAft>
                    <a:spcPts val="0"/>
                  </a:spcAft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de-DE" sz="2400" dirty="0"/>
                  <a:t>Wie lange braucht ein radioaktiver Stoff bis er zur Hälfte zerfallen ist?</a:t>
                </a:r>
              </a:p>
              <a:p>
                <a:pPr marL="457200" lvl="1" indent="-457200" hangingPunct="0">
                  <a:spcAft>
                    <a:spcPts val="0"/>
                  </a:spcAft>
                  <a:buClr>
                    <a:schemeClr val="accent2"/>
                  </a:buClr>
                  <a:buSzPct val="100000"/>
                  <a:buFont typeface="Arial" pitchFamily="34" charset="0"/>
                  <a:buChar char="•"/>
                </a:pPr>
                <a:r>
                  <a:rPr lang="de-DE" sz="2400" dirty="0"/>
                  <a:t>Wie lange dauert es, bis ein Kondensator zur Hälfte entladen ist</a:t>
                </a:r>
                <a:r>
                  <a:rPr lang="de-DE" sz="2400" dirty="0" smtClean="0"/>
                  <a:t>?</a:t>
                </a:r>
                <a:endParaRPr lang="de-DE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97" t="-1085" r="-17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8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Kenngrößen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spcAft>
                    <a:spcPts val="0"/>
                  </a:spcAft>
                  <a:buSzPts val="1072"/>
                  <a:buNone/>
                </a:pPr>
                <a:r>
                  <a:rPr lang="de-DE" sz="2400" dirty="0"/>
                  <a:t>Ausgehend von den Ansätzen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  <m:r>
                          <a:rPr lang="de-DE" sz="240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40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de-DE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2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2400" dirty="0"/>
                  <a:t>  und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  <m:r>
                          <a:rPr lang="de-DE" sz="240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400" i="1"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</m:e>
                    </m:d>
                    <m:r>
                      <a:rPr lang="de-DE" sz="2400">
                        <a:latin typeface="Cambria Math"/>
                      </a:rPr>
                      <m:t>=2</m:t>
                    </m:r>
                    <m:r>
                      <a:rPr lang="de-DE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2400" dirty="0"/>
                  <a:t> leitet man in der Schule (durch </a:t>
                </a:r>
                <a:r>
                  <a:rPr lang="de-DE" sz="2400" dirty="0" smtClean="0"/>
                  <a:t>Auflösen </a:t>
                </a:r>
                <a:r>
                  <a:rPr lang="de-DE" sz="2400" dirty="0"/>
                  <a:t>nach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de-DE" sz="2400" dirty="0"/>
                  <a:t> bzw.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de-DE" sz="2400" dirty="0"/>
                  <a:t>) Formeln für die Halbwertszeit und die Verdopplungszeit her:</a:t>
                </a:r>
              </a:p>
              <a:p>
                <a:pPr marL="0" lvl="0" indent="0">
                  <a:buSzPts val="1072"/>
                  <a:buNone/>
                </a:pPr>
                <a:endParaRPr lang="de-DE" sz="2400" dirty="0"/>
              </a:p>
              <a:p>
                <a:pPr marL="0" indent="0">
                  <a:spcAft>
                    <a:spcPts val="0"/>
                  </a:spcAft>
                  <a:buSzPts val="1072"/>
                  <a:buNone/>
                </a:pPr>
                <a:endParaRPr lang="de-DE" sz="2400" dirty="0"/>
              </a:p>
              <a:p>
                <a:pPr marL="0" indent="0">
                  <a:spcAft>
                    <a:spcPts val="0"/>
                  </a:spcAft>
                  <a:buSzPts val="1072"/>
                  <a:buNone/>
                </a:pPr>
                <a:endParaRPr lang="de-DE" sz="2400" dirty="0"/>
              </a:p>
              <a:p>
                <a:pPr marL="0" indent="0">
                  <a:spcAft>
                    <a:spcPts val="0"/>
                  </a:spcAft>
                  <a:buSzPts val="1072"/>
                  <a:buNone/>
                </a:pPr>
                <a:r>
                  <a:rPr lang="de-DE" sz="2400" dirty="0"/>
                  <a:t>Wie man sieht ergeben sich beide Kenngrößen direkt aus der Wachstumskonstanten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 dirty="0" smtClean="0"/>
                  <a:t>.</a:t>
                </a:r>
                <a:endParaRPr lang="de-DE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1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1656170" y="3501008"/>
            <a:ext cx="5831661" cy="904832"/>
            <a:chOff x="1404635" y="3501008"/>
            <a:chExt cx="5831661" cy="904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Abgerundetes Rechteck 4"/>
                <p:cNvSpPr/>
                <p:nvPr/>
              </p:nvSpPr>
              <p:spPr>
                <a:xfrm>
                  <a:off x="1404635" y="3501008"/>
                  <a:ext cx="2232248" cy="904831"/>
                </a:xfrm>
                <a:prstGeom prst="roundRect">
                  <a:avLst>
                    <a:gd name="adj" fmla="val 10226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de-DE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ln</m:t>
                            </m:r>
                            <m:d>
                              <m:dPr>
                                <m:ctrlP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num>
                          <m:den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de-DE" sz="2400" dirty="0">
                    <a:solidFill>
                      <a:schemeClr val="tx1"/>
                    </a:solidFill>
                    <a:latin typeface="Albany" pitchFamily="18"/>
                  </a:endParaRPr>
                </a:p>
              </p:txBody>
            </p:sp>
          </mc:Choice>
          <mc:Fallback xmlns="">
            <p:sp>
              <p:nvSpPr>
                <p:cNvPr id="5" name="Abgerundetes Rechteck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635" y="3501008"/>
                  <a:ext cx="2232248" cy="904831"/>
                </a:xfrm>
                <a:prstGeom prst="roundRect">
                  <a:avLst>
                    <a:gd name="adj" fmla="val 10226"/>
                  </a:avLst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Abgerundetes Rechteck 5"/>
                <p:cNvSpPr/>
                <p:nvPr/>
              </p:nvSpPr>
              <p:spPr>
                <a:xfrm>
                  <a:off x="5005035" y="3501009"/>
                  <a:ext cx="2231261" cy="904831"/>
                </a:xfrm>
                <a:prstGeom prst="roundRect">
                  <a:avLst>
                    <a:gd name="adj" fmla="val 10226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𝑉</m:t>
                            </m:r>
                          </m:sub>
                        </m:sSub>
                        <m:r>
                          <a:rPr lang="de-DE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ln</m:t>
                            </m:r>
                            <m:d>
                              <m:dPr>
                                <m:ctrlP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num>
                          <m:den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de-DE" sz="2400" dirty="0">
                    <a:solidFill>
                      <a:schemeClr val="tx1"/>
                    </a:solidFill>
                    <a:latin typeface="Albany" pitchFamily="18"/>
                  </a:endParaRPr>
                </a:p>
              </p:txBody>
            </p:sp>
          </mc:Choice>
          <mc:Fallback xmlns="">
            <p:sp>
              <p:nvSpPr>
                <p:cNvPr id="6" name="Abgerundetes Rechteck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5035" y="3501009"/>
                  <a:ext cx="2231261" cy="904831"/>
                </a:xfrm>
                <a:prstGeom prst="roundRect">
                  <a:avLst>
                    <a:gd name="adj" fmla="val 10226"/>
                  </a:avLst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98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Umgang mit Prozentangaben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r>
                  <a:rPr lang="de-DE" sz="2400" dirty="0" smtClean="0"/>
                  <a:t>Häufig werden Zu- oder Abnahmen in Prozent angegeben.</a:t>
                </a:r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endParaRPr lang="de-DE" sz="800" dirty="0" smtClean="0"/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r>
                  <a:rPr lang="de-DE" sz="2400" dirty="0" smtClean="0"/>
                  <a:t>Beispiel </a:t>
                </a:r>
                <a:r>
                  <a:rPr lang="de-DE" sz="2400" dirty="0"/>
                  <a:t>Kapitalverzinsung:</a:t>
                </a:r>
              </a:p>
              <a:p>
                <a:pPr marL="0" indent="0">
                  <a:buSzPct val="100000"/>
                  <a:buNone/>
                </a:pPr>
                <a:r>
                  <a:rPr lang="de-DE" sz="2400" dirty="0"/>
                  <a:t>Ein Kapital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sz="240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400" dirty="0" smtClean="0"/>
                  <a:t> </a:t>
                </a:r>
                <a:r>
                  <a:rPr lang="de-DE" sz="2400" dirty="0"/>
                  <a:t>wird jährlich zu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de-DE" sz="2400" dirty="0"/>
                  <a:t> Prozent verzinst. Nach Ablauf eines Jahres wächst das Kapital an auf</a:t>
                </a:r>
                <a:r>
                  <a:rPr lang="de-DE" sz="2400" dirty="0" smtClean="0"/>
                  <a:t>:</a:t>
                </a:r>
                <a:br>
                  <a:rPr lang="de-DE" sz="2400" dirty="0" smtClean="0"/>
                </a:br>
                <a:r>
                  <a:rPr lang="de-DE" sz="800" dirty="0" smtClean="0"/>
                  <a:t/>
                </a:r>
                <a:br>
                  <a:rPr lang="de-DE" sz="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sz="24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sz="24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de-DE" sz="2400">
                              <a:latin typeface="Cambria Math"/>
                            </a:rPr>
                            <m:t>100</m:t>
                          </m:r>
                        </m:den>
                      </m:f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sz="240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de-DE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de-DE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de-DE" sz="24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</m:d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sz="240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t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Rechenbeispiel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SzPct val="100000"/>
                  <a:buNone/>
                </a:pPr>
                <a:r>
                  <a:rPr lang="de-DE" sz="2400" dirty="0"/>
                  <a:t>Der Wachstumsfaktor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de-DE" sz="2400" dirty="0"/>
                  <a:t> ergibt sich wie folgt</a:t>
                </a:r>
                <a:r>
                  <a:rPr lang="de-DE" sz="2400" dirty="0" smtClean="0"/>
                  <a:t>:</a:t>
                </a:r>
              </a:p>
              <a:p>
                <a:pPr marL="0" indent="0">
                  <a:buSzPct val="100000"/>
                  <a:buNone/>
                </a:pPr>
                <a:endParaRPr lang="de-DE" sz="2400" dirty="0" smtClean="0"/>
              </a:p>
              <a:p>
                <a:pPr marL="0" indent="0">
                  <a:buSzPct val="100000"/>
                  <a:buNone/>
                </a:pPr>
                <a:endParaRPr lang="de-DE" sz="2400" dirty="0"/>
              </a:p>
              <a:p>
                <a:pPr marL="0" indent="0">
                  <a:buSzPct val="100000"/>
                  <a:buNone/>
                </a:pPr>
                <a:r>
                  <a:rPr lang="de-DE" sz="2400" dirty="0"/>
                  <a:t>	    für Wachstum		       für Zerfall</a:t>
                </a:r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endParaRPr lang="de-DE" sz="2400" dirty="0" smtClean="0"/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r>
                  <a:rPr lang="de-DE" sz="2400" dirty="0" smtClean="0"/>
                  <a:t>Wegen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𝑘</m:t>
                    </m:r>
                    <m:r>
                      <a:rPr lang="de-DE" sz="240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i="1" dirty="0" err="1">
                        <a:latin typeface="Cambria Math"/>
                      </a:rPr>
                      <m:t>ln</m:t>
                    </m:r>
                    <m:r>
                      <a:rPr lang="de-DE" sz="2400" i="1" dirty="0">
                        <a:latin typeface="Cambria Math"/>
                      </a:rPr>
                      <m:t>(</m:t>
                    </m:r>
                    <m:r>
                      <a:rPr lang="de-DE" sz="2400" i="1" dirty="0">
                        <a:latin typeface="Cambria Math"/>
                      </a:rPr>
                      <m:t>𝑎</m:t>
                    </m:r>
                    <m:r>
                      <a:rPr lang="de-DE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de-DE" sz="2400" dirty="0"/>
                  <a:t>, lässt sich hieraus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 dirty="0"/>
                  <a:t> angeben:</a:t>
                </a:r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endParaRPr lang="de-DE" sz="2400" dirty="0" smtClean="0"/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endParaRPr lang="de-DE" sz="2400" dirty="0"/>
              </a:p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r>
                  <a:rPr lang="de-DE" sz="2400" dirty="0" smtClean="0"/>
                  <a:t>	      bei Wachstum		     bei Zerfall</a:t>
                </a:r>
                <a:endParaRPr lang="de-DE" sz="2400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t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/>
          <p:cNvGrpSpPr/>
          <p:nvPr/>
        </p:nvGrpSpPr>
        <p:grpSpPr>
          <a:xfrm>
            <a:off x="1656170" y="4468384"/>
            <a:ext cx="5831661" cy="760816"/>
            <a:chOff x="1404635" y="3501008"/>
            <a:chExt cx="5831661" cy="904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Abgerundetes Rechteck 5"/>
                <p:cNvSpPr/>
                <p:nvPr/>
              </p:nvSpPr>
              <p:spPr>
                <a:xfrm>
                  <a:off x="1404635" y="3501008"/>
                  <a:ext cx="2555790" cy="904831"/>
                </a:xfrm>
                <a:prstGeom prst="roundRect">
                  <a:avLst>
                    <a:gd name="adj" fmla="val 10226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DE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  <m:d>
                          <m:dPr>
                            <m:ctrlPr>
                              <a:rPr lang="de-D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de-DE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de-DE" sz="2400" dirty="0">
                    <a:solidFill>
                      <a:schemeClr val="tx1"/>
                    </a:solidFill>
                    <a:latin typeface="Albany" pitchFamily="18"/>
                  </a:endParaRPr>
                </a:p>
              </p:txBody>
            </p:sp>
          </mc:Choice>
          <mc:Fallback xmlns="">
            <p:sp>
              <p:nvSpPr>
                <p:cNvPr id="6" name="Abgerundetes Rechteck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635" y="3501008"/>
                  <a:ext cx="2555790" cy="904831"/>
                </a:xfrm>
                <a:prstGeom prst="roundRect">
                  <a:avLst>
                    <a:gd name="adj" fmla="val 10226"/>
                  </a:avLst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Abgerundetes Rechteck 6"/>
                <p:cNvSpPr/>
                <p:nvPr/>
              </p:nvSpPr>
              <p:spPr>
                <a:xfrm>
                  <a:off x="4752513" y="3501009"/>
                  <a:ext cx="2483783" cy="904831"/>
                </a:xfrm>
                <a:prstGeom prst="roundRect">
                  <a:avLst>
                    <a:gd name="adj" fmla="val 10226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DE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  <m:d>
                          <m:dPr>
                            <m:ctrlPr>
                              <a:rPr lang="de-D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de-DE"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de-DE" sz="2400" dirty="0">
                    <a:solidFill>
                      <a:schemeClr val="tx1"/>
                    </a:solidFill>
                    <a:latin typeface="Albany" pitchFamily="18"/>
                  </a:endParaRPr>
                </a:p>
              </p:txBody>
            </p:sp>
          </mc:Choice>
          <mc:Fallback xmlns="">
            <p:sp>
              <p:nvSpPr>
                <p:cNvPr id="7" name="Abgerundetes Rechteck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513" y="3501009"/>
                  <a:ext cx="2483783" cy="904831"/>
                </a:xfrm>
                <a:prstGeom prst="roundRect">
                  <a:avLst>
                    <a:gd name="adj" fmla="val 10226"/>
                  </a:avLst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/>
          <p:cNvGrpSpPr/>
          <p:nvPr/>
        </p:nvGrpSpPr>
        <p:grpSpPr>
          <a:xfrm>
            <a:off x="1656170" y="2236136"/>
            <a:ext cx="5831661" cy="760816"/>
            <a:chOff x="1404635" y="3501008"/>
            <a:chExt cx="5831661" cy="904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Abgerundetes Rechteck 8"/>
                <p:cNvSpPr/>
                <p:nvPr/>
              </p:nvSpPr>
              <p:spPr>
                <a:xfrm>
                  <a:off x="1404635" y="3501008"/>
                  <a:ext cx="2232248" cy="904831"/>
                </a:xfrm>
                <a:prstGeom prst="roundRect">
                  <a:avLst>
                    <a:gd name="adj" fmla="val 10226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de-DE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=1+</m:t>
                        </m:r>
                        <m:f>
                          <m:fPr>
                            <m:ctrlP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de-DE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de-DE" sz="2400" dirty="0">
                    <a:solidFill>
                      <a:schemeClr val="tx1"/>
                    </a:solidFill>
                    <a:latin typeface="Albany" pitchFamily="18"/>
                  </a:endParaRPr>
                </a:p>
              </p:txBody>
            </p:sp>
          </mc:Choice>
          <mc:Fallback xmlns="">
            <p:sp>
              <p:nvSpPr>
                <p:cNvPr id="6" name="Abgerundetes Rechteck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635" y="3501008"/>
                  <a:ext cx="2232248" cy="904831"/>
                </a:xfrm>
                <a:prstGeom prst="roundRect">
                  <a:avLst>
                    <a:gd name="adj" fmla="val 10226"/>
                  </a:avLst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Abgerundetes Rechteck 9"/>
                <p:cNvSpPr/>
                <p:nvPr/>
              </p:nvSpPr>
              <p:spPr>
                <a:xfrm>
                  <a:off x="5005035" y="3501009"/>
                  <a:ext cx="2231261" cy="904831"/>
                </a:xfrm>
                <a:prstGeom prst="roundRect">
                  <a:avLst>
                    <a:gd name="adj" fmla="val 10226"/>
                  </a:avLst>
                </a:prstGeom>
                <a:solidFill>
                  <a:srgbClr val="CCFFCC"/>
                </a:solidFill>
                <a:ln>
                  <a:noFill/>
                </a:ln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de-DE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=1−</m:t>
                        </m:r>
                        <m:f>
                          <m:fPr>
                            <m:ctrlP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de-DE" sz="24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de-DE" sz="2400" dirty="0">
                    <a:solidFill>
                      <a:schemeClr val="tx1"/>
                    </a:solidFill>
                    <a:latin typeface="Albany" pitchFamily="18"/>
                  </a:endParaRPr>
                </a:p>
              </p:txBody>
            </p:sp>
          </mc:Choice>
          <mc:Fallback xmlns="">
            <p:sp>
              <p:nvSpPr>
                <p:cNvPr id="7" name="Abgerundetes Rechteck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5035" y="3501009"/>
                  <a:ext cx="2231261" cy="904831"/>
                </a:xfrm>
                <a:prstGeom prst="roundRect">
                  <a:avLst>
                    <a:gd name="adj" fmla="val 10226"/>
                  </a:avLst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46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Rechenbeispiel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spcAft>
                    <a:spcPts val="0"/>
                  </a:spcAft>
                  <a:buSzPct val="100000"/>
                  <a:buNone/>
                </a:pPr>
                <a:r>
                  <a:rPr lang="de-DE" sz="2400" dirty="0" smtClean="0"/>
                  <a:t>Nach </a:t>
                </a:r>
                <a:r>
                  <a:rPr lang="de-DE" sz="2400" dirty="0"/>
                  <a:t>einem Jahr sind etwa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2,3%</m:t>
                    </m:r>
                  </m:oMath>
                </a14:m>
                <a:r>
                  <a:rPr lang="de-DE" sz="2400" dirty="0"/>
                  <a:t> des chemischen Element Cäsium zerfallen.</a:t>
                </a:r>
              </a:p>
              <a:p>
                <a:pPr marL="514350" lvl="1" indent="-514350" hangingPunct="0">
                  <a:spcAft>
                    <a:spcPts val="0"/>
                  </a:spcAft>
                  <a:buClrTx/>
                  <a:buSzPct val="100000"/>
                  <a:buFont typeface="+mj-lt"/>
                  <a:buAutoNum type="arabicPeriod"/>
                </a:pPr>
                <a:r>
                  <a:rPr lang="de-DE" sz="2400" dirty="0"/>
                  <a:t>Bestimme die Wachstumskonstante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de-DE" sz="2400" dirty="0"/>
                  <a:t> und die </a:t>
                </a:r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r>
                  <a:rPr lang="de-DE" sz="2400" dirty="0" smtClean="0"/>
                  <a:t>Halbwertszeit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de-DE" sz="2400" b="0" i="1" dirty="0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de-DE" sz="2400" dirty="0"/>
                  <a:t>.</a:t>
                </a:r>
              </a:p>
              <a:p>
                <a:pPr marL="514350" lvl="1" indent="-514350" hangingPunct="0">
                  <a:spcAft>
                    <a:spcPts val="0"/>
                  </a:spcAft>
                  <a:buClrTx/>
                  <a:buSzPct val="100000"/>
                  <a:buFont typeface="+mj-lt"/>
                  <a:buAutoNum type="arabicPeriod"/>
                </a:pPr>
                <a:r>
                  <a:rPr lang="de-DE" sz="2400" dirty="0"/>
                  <a:t>Nach welcher Zeit sind mindestens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/>
                      </a:rPr>
                      <m:t>90%</m:t>
                    </m:r>
                  </m:oMath>
                </a14:m>
                <a:r>
                  <a:rPr lang="de-DE" sz="2400" dirty="0"/>
                  <a:t> zerfallen</a:t>
                </a:r>
                <a:r>
                  <a:rPr lang="de-DE" sz="2400" dirty="0" smtClean="0"/>
                  <a:t>?</a:t>
                </a:r>
                <a:endParaRPr lang="de-DE" sz="2400" dirty="0"/>
              </a:p>
            </p:txBody>
          </p:sp>
        </mc:Choice>
        <mc:Fallback xmlns=""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197" t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2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466</Words>
  <Application>Microsoft Office PowerPoint</Application>
  <PresentationFormat>Bildschirmpräsentation (4:3)</PresentationFormat>
  <Paragraphs>158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4" baseType="lpstr">
      <vt:lpstr>MS Gothic</vt:lpstr>
      <vt:lpstr>Albany</vt:lpstr>
      <vt:lpstr>Andale Sans UI</vt:lpstr>
      <vt:lpstr>Arial</vt:lpstr>
      <vt:lpstr>Calibri</vt:lpstr>
      <vt:lpstr>Cambria Math</vt:lpstr>
      <vt:lpstr>StarSymbol</vt:lpstr>
      <vt:lpstr>Tahoma</vt:lpstr>
      <vt:lpstr>TW Cen MT</vt:lpstr>
      <vt:lpstr>Wingdings</vt:lpstr>
      <vt:lpstr>Wingdings 2</vt:lpstr>
      <vt:lpstr>Galathea</vt:lpstr>
      <vt:lpstr>Wachstumsprozesse</vt:lpstr>
      <vt:lpstr>Natürliches/exponentielles Wachstum</vt:lpstr>
      <vt:lpstr>Die Wachstumskonstante</vt:lpstr>
      <vt:lpstr>Natürliches Wachstum feststellen</vt:lpstr>
      <vt:lpstr>Kenngrößen</vt:lpstr>
      <vt:lpstr>Kenngrößen</vt:lpstr>
      <vt:lpstr>Umgang mit Prozentangaben</vt:lpstr>
      <vt:lpstr>Rechenbeispiel</vt:lpstr>
      <vt:lpstr>Rechenbeispiel</vt:lpstr>
      <vt:lpstr>Lösung</vt:lpstr>
      <vt:lpstr>Lösung</vt:lpstr>
      <vt:lpstr>Aufgabe 1</vt:lpstr>
      <vt:lpstr>Lösung Aufgabe 1</vt:lpstr>
      <vt:lpstr>Lösung Aufgabe 1</vt:lpstr>
      <vt:lpstr>Aufgabe 2</vt:lpstr>
      <vt:lpstr>Lösung Aufgabe 2 a)</vt:lpstr>
      <vt:lpstr>Lösung Aufgabe 2 a)</vt:lpstr>
      <vt:lpstr>Lösung Aufgabe 2 b)</vt:lpstr>
      <vt:lpstr>Lösung Aufgabe 2 c)</vt:lpstr>
      <vt:lpstr>Aufgabe 3</vt:lpstr>
      <vt:lpstr>Lösung Aufgabe 3 a)</vt:lpstr>
      <vt:lpstr>Lösung Aufgabe 3 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Messner</dc:creator>
  <cp:lastModifiedBy>Klaus Messner</cp:lastModifiedBy>
  <cp:revision>256</cp:revision>
  <dcterms:created xsi:type="dcterms:W3CDTF">2013-03-17T05:38:34Z</dcterms:created>
  <dcterms:modified xsi:type="dcterms:W3CDTF">2018-01-25T17:58:44Z</dcterms:modified>
</cp:coreProperties>
</file>